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 id="2147483689" r:id="rId2"/>
  </p:sldMasterIdLst>
  <p:notesMasterIdLst>
    <p:notesMasterId r:id="rId24"/>
  </p:notesMasterIdLst>
  <p:handoutMasterIdLst>
    <p:handoutMasterId r:id="rId25"/>
  </p:handoutMasterIdLst>
  <p:sldIdLst>
    <p:sldId id="833" r:id="rId3"/>
    <p:sldId id="834" r:id="rId4"/>
    <p:sldId id="798" r:id="rId5"/>
    <p:sldId id="816" r:id="rId6"/>
    <p:sldId id="817" r:id="rId7"/>
    <p:sldId id="818" r:id="rId8"/>
    <p:sldId id="819" r:id="rId9"/>
    <p:sldId id="814" r:id="rId10"/>
    <p:sldId id="820" r:id="rId11"/>
    <p:sldId id="821" r:id="rId12"/>
    <p:sldId id="822" r:id="rId13"/>
    <p:sldId id="823" r:id="rId14"/>
    <p:sldId id="815" r:id="rId15"/>
    <p:sldId id="826" r:id="rId16"/>
    <p:sldId id="827" r:id="rId17"/>
    <p:sldId id="828" r:id="rId18"/>
    <p:sldId id="829" r:id="rId19"/>
    <p:sldId id="832" r:id="rId20"/>
    <p:sldId id="824" r:id="rId21"/>
    <p:sldId id="825" r:id="rId22"/>
    <p:sldId id="835" r:id="rId23"/>
  </p:sldIdLst>
  <p:sldSz cx="9144000" cy="6858000" type="screen4x3"/>
  <p:notesSz cx="7099300" cy="10234613"/>
  <p:custDataLst>
    <p:tags r:id="rId26"/>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457200" algn="l" rtl="0" fontAlgn="base">
      <a:spcBef>
        <a:spcPct val="0"/>
      </a:spcBef>
      <a:spcAft>
        <a:spcPct val="0"/>
      </a:spcAft>
      <a:buSzPct val="90000"/>
      <a:defRPr kern="1200">
        <a:solidFill>
          <a:schemeClr val="folHlink"/>
        </a:solidFill>
        <a:latin typeface="Arial" charset="0"/>
        <a:ea typeface="+mn-ea"/>
        <a:cs typeface="Arial" charset="0"/>
      </a:defRPr>
    </a:lvl2pPr>
    <a:lvl3pPr marL="914400" algn="l" rtl="0" fontAlgn="base">
      <a:spcBef>
        <a:spcPct val="0"/>
      </a:spcBef>
      <a:spcAft>
        <a:spcPct val="0"/>
      </a:spcAft>
      <a:buSzPct val="90000"/>
      <a:defRPr kern="1200">
        <a:solidFill>
          <a:schemeClr val="folHlink"/>
        </a:solidFill>
        <a:latin typeface="Arial" charset="0"/>
        <a:ea typeface="+mn-ea"/>
        <a:cs typeface="Arial" charset="0"/>
      </a:defRPr>
    </a:lvl3pPr>
    <a:lvl4pPr marL="1371600" algn="l" rtl="0" fontAlgn="base">
      <a:spcBef>
        <a:spcPct val="0"/>
      </a:spcBef>
      <a:spcAft>
        <a:spcPct val="0"/>
      </a:spcAft>
      <a:buSzPct val="90000"/>
      <a:defRPr kern="1200">
        <a:solidFill>
          <a:schemeClr val="folHlink"/>
        </a:solidFill>
        <a:latin typeface="Arial" charset="0"/>
        <a:ea typeface="+mn-ea"/>
        <a:cs typeface="Arial" charset="0"/>
      </a:defRPr>
    </a:lvl4pPr>
    <a:lvl5pPr marL="1828800" algn="l" rtl="0" fontAlgn="base">
      <a:spcBef>
        <a:spcPct val="0"/>
      </a:spcBef>
      <a:spcAft>
        <a:spcPct val="0"/>
      </a:spcAft>
      <a:buSzPct val="90000"/>
      <a:defRPr kern="1200">
        <a:solidFill>
          <a:schemeClr val="folHlink"/>
        </a:solidFill>
        <a:latin typeface="Arial" charset="0"/>
        <a:ea typeface="+mn-ea"/>
        <a:cs typeface="Arial" charset="0"/>
      </a:defRPr>
    </a:lvl5pPr>
    <a:lvl6pPr marL="2286000" algn="l" defTabSz="914400" rtl="0" eaLnBrk="1" latinLnBrk="0" hangingPunct="1">
      <a:defRPr kern="1200">
        <a:solidFill>
          <a:schemeClr val="folHlink"/>
        </a:solidFill>
        <a:latin typeface="Arial" charset="0"/>
        <a:ea typeface="+mn-ea"/>
        <a:cs typeface="Arial" charset="0"/>
      </a:defRPr>
    </a:lvl6pPr>
    <a:lvl7pPr marL="2743200" algn="l" defTabSz="914400" rtl="0" eaLnBrk="1" latinLnBrk="0" hangingPunct="1">
      <a:defRPr kern="1200">
        <a:solidFill>
          <a:schemeClr val="folHlink"/>
        </a:solidFill>
        <a:latin typeface="Arial" charset="0"/>
        <a:ea typeface="+mn-ea"/>
        <a:cs typeface="Arial" charset="0"/>
      </a:defRPr>
    </a:lvl7pPr>
    <a:lvl8pPr marL="3200400" algn="l" defTabSz="914400" rtl="0" eaLnBrk="1" latinLnBrk="0" hangingPunct="1">
      <a:defRPr kern="1200">
        <a:solidFill>
          <a:schemeClr val="folHlink"/>
        </a:solidFill>
        <a:latin typeface="Arial" charset="0"/>
        <a:ea typeface="+mn-ea"/>
        <a:cs typeface="Arial" charset="0"/>
      </a:defRPr>
    </a:lvl8pPr>
    <a:lvl9pPr marL="3657600" algn="l" defTabSz="914400" rtl="0" eaLnBrk="1" latinLnBrk="0" hangingPunct="1">
      <a:defRPr kern="1200">
        <a:solidFill>
          <a:schemeClr val="folHlink"/>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FE9F3"/>
    <a:srgbClr val="1C1C1C"/>
    <a:srgbClr val="FD8B84"/>
    <a:srgbClr val="33CC33"/>
    <a:srgbClr val="C81704"/>
    <a:srgbClr val="FFD0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1005" autoAdjust="0"/>
  </p:normalViewPr>
  <p:slideViewPr>
    <p:cSldViewPr snapToGrid="0" snapToObjects="1" showGuides="1">
      <p:cViewPr varScale="1">
        <p:scale>
          <a:sx n="62" d="100"/>
          <a:sy n="62" d="100"/>
        </p:scale>
        <p:origin x="-1518" y="-84"/>
      </p:cViewPr>
      <p:guideLst>
        <p:guide orient="horz" pos="386"/>
        <p:guide orient="horz" pos="873"/>
        <p:guide orient="horz" pos="1116"/>
        <p:guide orient="horz" pos="3846"/>
        <p:guide orient="horz" pos="2472"/>
        <p:guide pos="104"/>
        <p:guide pos="1464"/>
        <p:guide pos="2879"/>
        <p:guide pos="4258"/>
        <p:guide pos="56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4" d="100"/>
          <a:sy n="64" d="100"/>
        </p:scale>
        <p:origin x="-2856"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2F34A3-74C7-4294-8D0C-A79488C10DFB}" type="doc">
      <dgm:prSet loTypeId="urn:microsoft.com/office/officeart/2005/8/layout/hProcess9" loCatId="process" qsTypeId="urn:microsoft.com/office/officeart/2005/8/quickstyle/simple1" qsCatId="simple" csTypeId="urn:microsoft.com/office/officeart/2005/8/colors/accent1_2" csCatId="accent1" phldr="1"/>
      <dgm:spPr/>
    </dgm:pt>
    <dgm:pt modelId="{9439073E-0C20-4CF9-A202-A2150B5F1602}">
      <dgm:prSet phldrT="[Text]"/>
      <dgm:spPr>
        <a:solidFill>
          <a:schemeClr val="tx1"/>
        </a:solidFill>
      </dgm:spPr>
      <dgm:t>
        <a:bodyPr/>
        <a:lstStyle/>
        <a:p>
          <a:r>
            <a:rPr lang="en-GB" dirty="0" smtClean="0"/>
            <a:t>Bidders submit bids in the e-Procurement system</a:t>
          </a:r>
          <a:endParaRPr lang="en-GB" dirty="0"/>
        </a:p>
      </dgm:t>
    </dgm:pt>
    <dgm:pt modelId="{E5CE1787-4683-4B19-923C-8BB86BE15503}" type="parTrans" cxnId="{7AEE4DEA-D467-4788-AEED-6B6F4604EA0C}">
      <dgm:prSet/>
      <dgm:spPr/>
      <dgm:t>
        <a:bodyPr/>
        <a:lstStyle/>
        <a:p>
          <a:endParaRPr lang="en-GB"/>
        </a:p>
      </dgm:t>
    </dgm:pt>
    <dgm:pt modelId="{7EA530C3-D289-417F-A88C-A422124B5EFD}" type="sibTrans" cxnId="{7AEE4DEA-D467-4788-AEED-6B6F4604EA0C}">
      <dgm:prSet/>
      <dgm:spPr/>
      <dgm:t>
        <a:bodyPr/>
        <a:lstStyle/>
        <a:p>
          <a:endParaRPr lang="en-GB"/>
        </a:p>
      </dgm:t>
    </dgm:pt>
    <dgm:pt modelId="{93B5B66B-DAAA-4980-8A57-A463375053F0}">
      <dgm:prSet phldrT="[Text]"/>
      <dgm:spPr>
        <a:solidFill>
          <a:schemeClr val="tx1"/>
        </a:solidFill>
      </dgm:spPr>
      <dgm:t>
        <a:bodyPr/>
        <a:lstStyle/>
        <a:p>
          <a:r>
            <a:rPr lang="en-GB" dirty="0" smtClean="0"/>
            <a:t>System auto generates comparative statement from commercial bids</a:t>
          </a:r>
          <a:endParaRPr lang="en-GB" dirty="0"/>
        </a:p>
      </dgm:t>
    </dgm:pt>
    <dgm:pt modelId="{70BE217B-DDEA-49E3-8E1B-E7722BC0AE1A}" type="parTrans" cxnId="{64320CC3-60B7-42B6-B1E8-E468503832E2}">
      <dgm:prSet/>
      <dgm:spPr/>
      <dgm:t>
        <a:bodyPr/>
        <a:lstStyle/>
        <a:p>
          <a:endParaRPr lang="en-GB"/>
        </a:p>
      </dgm:t>
    </dgm:pt>
    <dgm:pt modelId="{F1DCC947-6179-41A4-8FBE-44BE3F2617F4}" type="sibTrans" cxnId="{64320CC3-60B7-42B6-B1E8-E468503832E2}">
      <dgm:prSet/>
      <dgm:spPr/>
      <dgm:t>
        <a:bodyPr/>
        <a:lstStyle/>
        <a:p>
          <a:endParaRPr lang="en-GB"/>
        </a:p>
      </dgm:t>
    </dgm:pt>
    <dgm:pt modelId="{BAA346A8-9D1A-43A4-B094-925BB42C5283}">
      <dgm:prSet phldrT="[Text]"/>
      <dgm:spPr>
        <a:solidFill>
          <a:schemeClr val="tx1"/>
        </a:solidFill>
      </dgm:spPr>
      <dgm:t>
        <a:bodyPr/>
        <a:lstStyle/>
        <a:p>
          <a:r>
            <a:rPr lang="en-GB" dirty="0" smtClean="0"/>
            <a:t>Department selects best value bid from the comparative statement </a:t>
          </a:r>
          <a:endParaRPr lang="en-GB" dirty="0"/>
        </a:p>
      </dgm:t>
    </dgm:pt>
    <dgm:pt modelId="{47D1AFD4-05E4-4F71-9B09-9AD741F73B82}" type="parTrans" cxnId="{B0215A03-D76E-4C61-B5A9-71138022E890}">
      <dgm:prSet/>
      <dgm:spPr/>
      <dgm:t>
        <a:bodyPr/>
        <a:lstStyle/>
        <a:p>
          <a:endParaRPr lang="en-GB"/>
        </a:p>
      </dgm:t>
    </dgm:pt>
    <dgm:pt modelId="{0B1AEF62-F5CE-43AB-9CEA-8ED83F8300AB}" type="sibTrans" cxnId="{B0215A03-D76E-4C61-B5A9-71138022E890}">
      <dgm:prSet/>
      <dgm:spPr/>
      <dgm:t>
        <a:bodyPr/>
        <a:lstStyle/>
        <a:p>
          <a:endParaRPr lang="en-GB"/>
        </a:p>
      </dgm:t>
    </dgm:pt>
    <dgm:pt modelId="{B0D533C7-399C-4E20-835F-2B1BE17AD730}">
      <dgm:prSet phldrT="[Text]"/>
      <dgm:spPr>
        <a:solidFill>
          <a:schemeClr val="tx1"/>
        </a:solidFill>
      </dgm:spPr>
      <dgm:t>
        <a:bodyPr/>
        <a:lstStyle/>
        <a:p>
          <a:r>
            <a:rPr lang="en-GB" dirty="0" smtClean="0"/>
            <a:t>Eligible bidders short listed in the listed by department officials</a:t>
          </a:r>
          <a:endParaRPr lang="en-GB" dirty="0"/>
        </a:p>
      </dgm:t>
    </dgm:pt>
    <dgm:pt modelId="{8647E614-2CEC-4C31-BBAD-30E5768FDE59}" type="parTrans" cxnId="{CA16771E-2861-456A-94C5-8201198CD590}">
      <dgm:prSet/>
      <dgm:spPr/>
      <dgm:t>
        <a:bodyPr/>
        <a:lstStyle/>
        <a:p>
          <a:endParaRPr lang="en-GB"/>
        </a:p>
      </dgm:t>
    </dgm:pt>
    <dgm:pt modelId="{2F9D445F-8768-4C3E-A285-344A7C9F5052}" type="sibTrans" cxnId="{CA16771E-2861-456A-94C5-8201198CD590}">
      <dgm:prSet/>
      <dgm:spPr/>
      <dgm:t>
        <a:bodyPr/>
        <a:lstStyle/>
        <a:p>
          <a:endParaRPr lang="en-GB"/>
        </a:p>
      </dgm:t>
    </dgm:pt>
    <dgm:pt modelId="{49DC4B1C-CEA1-437E-95EA-C9DD66EA89B8}" type="pres">
      <dgm:prSet presAssocID="{F82F34A3-74C7-4294-8D0C-A79488C10DFB}" presName="CompostProcess" presStyleCnt="0">
        <dgm:presLayoutVars>
          <dgm:dir/>
          <dgm:resizeHandles val="exact"/>
        </dgm:presLayoutVars>
      </dgm:prSet>
      <dgm:spPr/>
    </dgm:pt>
    <dgm:pt modelId="{E6B75864-E0C9-4C34-8A13-86AFFE9B830A}" type="pres">
      <dgm:prSet presAssocID="{F82F34A3-74C7-4294-8D0C-A79488C10DFB}" presName="arrow" presStyleLbl="bgShp" presStyleIdx="0" presStyleCnt="1"/>
      <dgm:spPr/>
    </dgm:pt>
    <dgm:pt modelId="{056B7299-8F5E-49FB-B517-67A13123E10A}" type="pres">
      <dgm:prSet presAssocID="{F82F34A3-74C7-4294-8D0C-A79488C10DFB}" presName="linearProcess" presStyleCnt="0"/>
      <dgm:spPr/>
    </dgm:pt>
    <dgm:pt modelId="{0BFFC9B4-6EC2-4594-B1C8-ECBB90DB5525}" type="pres">
      <dgm:prSet presAssocID="{9439073E-0C20-4CF9-A202-A2150B5F1602}" presName="textNode" presStyleLbl="node1" presStyleIdx="0" presStyleCnt="4">
        <dgm:presLayoutVars>
          <dgm:bulletEnabled val="1"/>
        </dgm:presLayoutVars>
      </dgm:prSet>
      <dgm:spPr/>
      <dgm:t>
        <a:bodyPr/>
        <a:lstStyle/>
        <a:p>
          <a:endParaRPr lang="en-GB"/>
        </a:p>
      </dgm:t>
    </dgm:pt>
    <dgm:pt modelId="{718367FC-099D-45E8-A0DC-A91B45C883C6}" type="pres">
      <dgm:prSet presAssocID="{7EA530C3-D289-417F-A88C-A422124B5EFD}" presName="sibTrans" presStyleCnt="0"/>
      <dgm:spPr/>
    </dgm:pt>
    <dgm:pt modelId="{4051B0C2-6337-4B11-BFBE-9EC68412FFBA}" type="pres">
      <dgm:prSet presAssocID="{B0D533C7-399C-4E20-835F-2B1BE17AD730}" presName="textNode" presStyleLbl="node1" presStyleIdx="1" presStyleCnt="4">
        <dgm:presLayoutVars>
          <dgm:bulletEnabled val="1"/>
        </dgm:presLayoutVars>
      </dgm:prSet>
      <dgm:spPr/>
      <dgm:t>
        <a:bodyPr/>
        <a:lstStyle/>
        <a:p>
          <a:endParaRPr lang="en-GB"/>
        </a:p>
      </dgm:t>
    </dgm:pt>
    <dgm:pt modelId="{9C773813-377E-488D-9677-BCAB0FA0816C}" type="pres">
      <dgm:prSet presAssocID="{2F9D445F-8768-4C3E-A285-344A7C9F5052}" presName="sibTrans" presStyleCnt="0"/>
      <dgm:spPr/>
    </dgm:pt>
    <dgm:pt modelId="{C6FC16E1-63C9-4165-A7C1-C43E44275C15}" type="pres">
      <dgm:prSet presAssocID="{93B5B66B-DAAA-4980-8A57-A463375053F0}" presName="textNode" presStyleLbl="node1" presStyleIdx="2" presStyleCnt="4">
        <dgm:presLayoutVars>
          <dgm:bulletEnabled val="1"/>
        </dgm:presLayoutVars>
      </dgm:prSet>
      <dgm:spPr/>
      <dgm:t>
        <a:bodyPr/>
        <a:lstStyle/>
        <a:p>
          <a:endParaRPr lang="en-GB"/>
        </a:p>
      </dgm:t>
    </dgm:pt>
    <dgm:pt modelId="{0A0521CB-904D-4EF6-A7B2-05A1FE35CD7E}" type="pres">
      <dgm:prSet presAssocID="{F1DCC947-6179-41A4-8FBE-44BE3F2617F4}" presName="sibTrans" presStyleCnt="0"/>
      <dgm:spPr/>
    </dgm:pt>
    <dgm:pt modelId="{2BB16772-7D28-4738-A142-50699866A4DD}" type="pres">
      <dgm:prSet presAssocID="{BAA346A8-9D1A-43A4-B094-925BB42C5283}" presName="textNode" presStyleLbl="node1" presStyleIdx="3" presStyleCnt="4">
        <dgm:presLayoutVars>
          <dgm:bulletEnabled val="1"/>
        </dgm:presLayoutVars>
      </dgm:prSet>
      <dgm:spPr/>
      <dgm:t>
        <a:bodyPr/>
        <a:lstStyle/>
        <a:p>
          <a:endParaRPr lang="en-GB"/>
        </a:p>
      </dgm:t>
    </dgm:pt>
  </dgm:ptLst>
  <dgm:cxnLst>
    <dgm:cxn modelId="{CA320F1B-7DE8-4E4B-B217-DF44DC6D3C81}" type="presOf" srcId="{B0D533C7-399C-4E20-835F-2B1BE17AD730}" destId="{4051B0C2-6337-4B11-BFBE-9EC68412FFBA}" srcOrd="0" destOrd="0" presId="urn:microsoft.com/office/officeart/2005/8/layout/hProcess9"/>
    <dgm:cxn modelId="{64320CC3-60B7-42B6-B1E8-E468503832E2}" srcId="{F82F34A3-74C7-4294-8D0C-A79488C10DFB}" destId="{93B5B66B-DAAA-4980-8A57-A463375053F0}" srcOrd="2" destOrd="0" parTransId="{70BE217B-DDEA-49E3-8E1B-E7722BC0AE1A}" sibTransId="{F1DCC947-6179-41A4-8FBE-44BE3F2617F4}"/>
    <dgm:cxn modelId="{B0215A03-D76E-4C61-B5A9-71138022E890}" srcId="{F82F34A3-74C7-4294-8D0C-A79488C10DFB}" destId="{BAA346A8-9D1A-43A4-B094-925BB42C5283}" srcOrd="3" destOrd="0" parTransId="{47D1AFD4-05E4-4F71-9B09-9AD741F73B82}" sibTransId="{0B1AEF62-F5CE-43AB-9CEA-8ED83F8300AB}"/>
    <dgm:cxn modelId="{AAAFFFC1-AB34-4928-A3A2-DE2AAA02C202}" type="presOf" srcId="{BAA346A8-9D1A-43A4-B094-925BB42C5283}" destId="{2BB16772-7D28-4738-A142-50699866A4DD}" srcOrd="0" destOrd="0" presId="urn:microsoft.com/office/officeart/2005/8/layout/hProcess9"/>
    <dgm:cxn modelId="{7AEE4DEA-D467-4788-AEED-6B6F4604EA0C}" srcId="{F82F34A3-74C7-4294-8D0C-A79488C10DFB}" destId="{9439073E-0C20-4CF9-A202-A2150B5F1602}" srcOrd="0" destOrd="0" parTransId="{E5CE1787-4683-4B19-923C-8BB86BE15503}" sibTransId="{7EA530C3-D289-417F-A88C-A422124B5EFD}"/>
    <dgm:cxn modelId="{4E89FE84-B14C-4EC5-AB5A-39096151CA21}" type="presOf" srcId="{93B5B66B-DAAA-4980-8A57-A463375053F0}" destId="{C6FC16E1-63C9-4165-A7C1-C43E44275C15}" srcOrd="0" destOrd="0" presId="urn:microsoft.com/office/officeart/2005/8/layout/hProcess9"/>
    <dgm:cxn modelId="{CAD71D42-3E50-4D50-BE9D-8648EC3319C9}" type="presOf" srcId="{F82F34A3-74C7-4294-8D0C-A79488C10DFB}" destId="{49DC4B1C-CEA1-437E-95EA-C9DD66EA89B8}" srcOrd="0" destOrd="0" presId="urn:microsoft.com/office/officeart/2005/8/layout/hProcess9"/>
    <dgm:cxn modelId="{CA16771E-2861-456A-94C5-8201198CD590}" srcId="{F82F34A3-74C7-4294-8D0C-A79488C10DFB}" destId="{B0D533C7-399C-4E20-835F-2B1BE17AD730}" srcOrd="1" destOrd="0" parTransId="{8647E614-2CEC-4C31-BBAD-30E5768FDE59}" sibTransId="{2F9D445F-8768-4C3E-A285-344A7C9F5052}"/>
    <dgm:cxn modelId="{2F84F900-E097-420D-B4C3-050A1F449EA3}" type="presOf" srcId="{9439073E-0C20-4CF9-A202-A2150B5F1602}" destId="{0BFFC9B4-6EC2-4594-B1C8-ECBB90DB5525}" srcOrd="0" destOrd="0" presId="urn:microsoft.com/office/officeart/2005/8/layout/hProcess9"/>
    <dgm:cxn modelId="{E60B75BE-F7D0-415E-9883-4BACD1938D6D}" type="presParOf" srcId="{49DC4B1C-CEA1-437E-95EA-C9DD66EA89B8}" destId="{E6B75864-E0C9-4C34-8A13-86AFFE9B830A}" srcOrd="0" destOrd="0" presId="urn:microsoft.com/office/officeart/2005/8/layout/hProcess9"/>
    <dgm:cxn modelId="{58D13957-1209-427A-981F-49EDE4C49AF5}" type="presParOf" srcId="{49DC4B1C-CEA1-437E-95EA-C9DD66EA89B8}" destId="{056B7299-8F5E-49FB-B517-67A13123E10A}" srcOrd="1" destOrd="0" presId="urn:microsoft.com/office/officeart/2005/8/layout/hProcess9"/>
    <dgm:cxn modelId="{91300C7F-182E-4724-954A-633FEE8131F1}" type="presParOf" srcId="{056B7299-8F5E-49FB-B517-67A13123E10A}" destId="{0BFFC9B4-6EC2-4594-B1C8-ECBB90DB5525}" srcOrd="0" destOrd="0" presId="urn:microsoft.com/office/officeart/2005/8/layout/hProcess9"/>
    <dgm:cxn modelId="{96F69BA4-B226-4DB8-9087-73A964DF85DC}" type="presParOf" srcId="{056B7299-8F5E-49FB-B517-67A13123E10A}" destId="{718367FC-099D-45E8-A0DC-A91B45C883C6}" srcOrd="1" destOrd="0" presId="urn:microsoft.com/office/officeart/2005/8/layout/hProcess9"/>
    <dgm:cxn modelId="{8A435966-7F15-4043-902B-165583B5B526}" type="presParOf" srcId="{056B7299-8F5E-49FB-B517-67A13123E10A}" destId="{4051B0C2-6337-4B11-BFBE-9EC68412FFBA}" srcOrd="2" destOrd="0" presId="urn:microsoft.com/office/officeart/2005/8/layout/hProcess9"/>
    <dgm:cxn modelId="{5D70D68F-1C41-4F79-80D6-4BEF6EF0EB82}" type="presParOf" srcId="{056B7299-8F5E-49FB-B517-67A13123E10A}" destId="{9C773813-377E-488D-9677-BCAB0FA0816C}" srcOrd="3" destOrd="0" presId="urn:microsoft.com/office/officeart/2005/8/layout/hProcess9"/>
    <dgm:cxn modelId="{F1CD76AB-A227-4356-ADC8-18913CBF700A}" type="presParOf" srcId="{056B7299-8F5E-49FB-B517-67A13123E10A}" destId="{C6FC16E1-63C9-4165-A7C1-C43E44275C15}" srcOrd="4" destOrd="0" presId="urn:microsoft.com/office/officeart/2005/8/layout/hProcess9"/>
    <dgm:cxn modelId="{AB362924-FE9C-4D3A-B67B-672B3D1CD1C1}" type="presParOf" srcId="{056B7299-8F5E-49FB-B517-67A13123E10A}" destId="{0A0521CB-904D-4EF6-A7B2-05A1FE35CD7E}" srcOrd="5" destOrd="0" presId="urn:microsoft.com/office/officeart/2005/8/layout/hProcess9"/>
    <dgm:cxn modelId="{F4D5D286-8513-446C-A90A-8C6FDFAD1B7E}" type="presParOf" srcId="{056B7299-8F5E-49FB-B517-67A13123E10A}" destId="{2BB16772-7D28-4738-A142-50699866A4DD}"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233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p14="http://schemas.microsoft.com/office/powerpoint/2010/main" val="1059905629"/>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000" kern="1200">
        <a:solidFill>
          <a:schemeClr val="tx1"/>
        </a:solidFill>
        <a:latin typeface="Arial" charset="0"/>
        <a:ea typeface="+mn-ea"/>
        <a:cs typeface="Arial" charset="0"/>
      </a:defRPr>
    </a:lvl1pPr>
    <a:lvl2pPr marL="457200" algn="l" rtl="0" fontAlgn="base">
      <a:spcBef>
        <a:spcPct val="30000"/>
      </a:spcBef>
      <a:spcAft>
        <a:spcPct val="0"/>
      </a:spcAft>
      <a:defRPr sz="1000" kern="1200">
        <a:solidFill>
          <a:schemeClr val="tx1"/>
        </a:solidFill>
        <a:latin typeface="Arial" charset="0"/>
        <a:ea typeface="+mn-ea"/>
        <a:cs typeface="Arial" charset="0"/>
      </a:defRPr>
    </a:lvl2pPr>
    <a:lvl3pPr marL="914400" algn="l" rtl="0" fontAlgn="base">
      <a:spcBef>
        <a:spcPct val="30000"/>
      </a:spcBef>
      <a:spcAft>
        <a:spcPct val="0"/>
      </a:spcAft>
      <a:defRPr sz="1000" kern="1200">
        <a:solidFill>
          <a:schemeClr val="tx1"/>
        </a:solidFill>
        <a:latin typeface="Arial" charset="0"/>
        <a:ea typeface="+mn-ea"/>
        <a:cs typeface="Arial" charset="0"/>
      </a:defRPr>
    </a:lvl3pPr>
    <a:lvl4pPr marL="1371600" algn="l" rtl="0" fontAlgn="base">
      <a:spcBef>
        <a:spcPct val="30000"/>
      </a:spcBef>
      <a:spcAft>
        <a:spcPct val="0"/>
      </a:spcAft>
      <a:defRPr sz="1000" kern="1200">
        <a:solidFill>
          <a:schemeClr val="tx1"/>
        </a:solidFill>
        <a:latin typeface="Arial" charset="0"/>
        <a:ea typeface="+mn-ea"/>
        <a:cs typeface="Arial" charset="0"/>
      </a:defRPr>
    </a:lvl4pPr>
    <a:lvl5pPr marL="1828800" algn="l" rtl="0" fontAlgn="base">
      <a:spcBef>
        <a:spcPct val="3000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21</a:t>
            </a:fld>
            <a:endParaRPr lang="en-GB"/>
          </a:p>
        </p:txBody>
      </p:sp>
    </p:spTree>
    <p:extLst>
      <p:ext uri="{BB962C8B-B14F-4D97-AF65-F5344CB8AC3E}">
        <p14:creationId xmlns:p14="http://schemas.microsoft.com/office/powerpoint/2010/main" val="1236303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577850" lvl="1" indent="-228600">
              <a:defRPr/>
            </a:lvl2pPr>
            <a:lvl3pPr marL="806450" lvl="2" indent="-228600">
              <a:defRPr/>
            </a:lvl3pPr>
            <a:lvl4pPr marL="1035050" lvl="3" indent="-228600">
              <a:defRPr/>
            </a:lvl4pPr>
            <a:lvl5pPr marL="1263650" lvl="4" indent="-228600">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866CE7E-ACD4-4910-B63C-34D8F60CC966}"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465650B-E37A-4134-93FF-0BED139B4353}"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36663B8-2655-4E0F-A01C-36B27E3AA51F}"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60627" y="1065033"/>
            <a:ext cx="8796337"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60627" y="2304926"/>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69200" y="2163600"/>
            <a:ext cx="4320000" cy="3258000"/>
          </a:xfrm>
        </p:spPr>
        <p:txBody>
          <a:bodyPr/>
          <a:lstStyle/>
          <a:p>
            <a:r>
              <a:rPr lang="en-US" noProof="0" dirty="0" smtClean="0"/>
              <a:t>Click icon to add picture</a:t>
            </a:r>
            <a:endParaRPr lang="en-GB" noProof="0" dirty="0"/>
          </a:p>
        </p:txBody>
      </p:sp>
      <p:sp>
        <p:nvSpPr>
          <p:cNvPr id="14" name="Picture Placeholder 12"/>
          <p:cNvSpPr>
            <a:spLocks noGrp="1"/>
          </p:cNvSpPr>
          <p:nvPr>
            <p:ph type="pic" sz="quarter" idx="11"/>
          </p:nvPr>
        </p:nvSpPr>
        <p:spPr>
          <a:xfrm>
            <a:off x="4654800" y="2163600"/>
            <a:ext cx="4294800" cy="3258000"/>
          </a:xfrm>
        </p:spPr>
        <p:txBody>
          <a:bodyPr/>
          <a:lstStyle/>
          <a:p>
            <a:r>
              <a:rPr lang="en-US" noProof="0" dirty="0" smtClean="0"/>
              <a:t>Click icon to add picture</a:t>
            </a:r>
            <a:endParaRPr lang="en-GB" noProof="0" dirty="0"/>
          </a:p>
        </p:txBody>
      </p:sp>
      <p:sp>
        <p:nvSpPr>
          <p:cNvPr id="6" name="Rectangle 2050"/>
          <p:cNvSpPr>
            <a:spLocks noGrp="1" noChangeArrowheads="1"/>
          </p:cNvSpPr>
          <p:nvPr>
            <p:ph type="ctrTitle" hasCustomPrompt="1"/>
          </p:nvPr>
        </p:nvSpPr>
        <p:spPr bwMode="auto">
          <a:xfrm>
            <a:off x="160627" y="66561"/>
            <a:ext cx="8796337"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60627" y="663457"/>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82109" y="1770742"/>
            <a:ext cx="8766175" cy="4346575"/>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a:xfrm>
            <a:off x="6804664" y="6366618"/>
            <a:ext cx="2133600" cy="170916"/>
          </a:xfrm>
          <a:prstGeom prst="rect">
            <a:avLst/>
          </a:prstGeom>
        </p:spPr>
        <p:txBody>
          <a:bodyPr/>
          <a:lstStyle/>
          <a:p>
            <a:endParaRPr lang="en-GB" dirty="0"/>
          </a:p>
        </p:txBody>
      </p:sp>
      <p:sp>
        <p:nvSpPr>
          <p:cNvPr id="11" name="NEW_FOOTER_TAEFKWTIJZ"/>
          <p:cNvSpPr>
            <a:spLocks noGrp="1"/>
          </p:cNvSpPr>
          <p:nvPr>
            <p:ph type="sldNum" sz="quarter" idx="19"/>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188686" y="1770289"/>
            <a:ext cx="4303485" cy="430371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66347" y="1770289"/>
            <a:ext cx="4303485" cy="4303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a:xfrm>
            <a:off x="6804664" y="6366618"/>
            <a:ext cx="2133600" cy="170916"/>
          </a:xfrm>
          <a:prstGeom prst="rect">
            <a:avLst/>
          </a:prstGeom>
        </p:spPr>
        <p:txBody>
          <a:bodyPr/>
          <a:lstStyle/>
          <a:p>
            <a:endParaRPr lang="en-GB" dirty="0"/>
          </a:p>
        </p:txBody>
      </p:sp>
      <p:sp>
        <p:nvSpPr>
          <p:cNvPr id="14" name="Slide Number Placeholder 13"/>
          <p:cNvSpPr>
            <a:spLocks noGrp="1"/>
          </p:cNvSpPr>
          <p:nvPr>
            <p:ph type="sldNum" sz="quarter" idx="24"/>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8766000" cy="13608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1872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84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2" name="Slide Number Placeholder 11"/>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68976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800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4860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a:xfrm>
            <a:off x="6804664" y="6366618"/>
            <a:ext cx="2133600" cy="170916"/>
          </a:xfrm>
          <a:prstGeom prst="rect">
            <a:avLst/>
          </a:prstGeom>
        </p:spPr>
        <p:txBody>
          <a:bodyPr/>
          <a:lstStyle/>
          <a:p>
            <a:endParaRPr lang="en-GB" dirty="0"/>
          </a:p>
        </p:txBody>
      </p:sp>
      <p:sp>
        <p:nvSpPr>
          <p:cNvPr id="13" name="Slide Number Placeholder 12"/>
          <p:cNvSpPr>
            <a:spLocks noGrp="1"/>
          </p:cNvSpPr>
          <p:nvPr>
            <p:ph type="sldNum" sz="quarter" idx="25"/>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179092" y="608400"/>
            <a:ext cx="8805600" cy="756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a:xfrm>
            <a:off x="6804664" y="6366618"/>
            <a:ext cx="2133600" cy="170916"/>
          </a:xfrm>
          <a:prstGeom prst="rect">
            <a:avLst/>
          </a:prstGeom>
        </p:spPr>
        <p:txBody>
          <a:bodyPr/>
          <a:lstStyle/>
          <a:p>
            <a:endParaRPr lang="en-GB" dirty="0"/>
          </a:p>
        </p:txBody>
      </p:sp>
      <p:sp>
        <p:nvSpPr>
          <p:cNvPr id="12" name="Slide Number Placeholder 11"/>
          <p:cNvSpPr>
            <a:spLocks noGrp="1"/>
          </p:cNvSpPr>
          <p:nvPr>
            <p:ph type="sldNum" sz="quarter" idx="1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a:xfrm>
            <a:off x="6804664" y="6366618"/>
            <a:ext cx="2133600" cy="170916"/>
          </a:xfrm>
          <a:prstGeom prst="rect">
            <a:avLst/>
          </a:prstGeom>
        </p:spPr>
        <p:txBody>
          <a:bodyPr/>
          <a:lstStyle/>
          <a:p>
            <a:endParaRPr lang="en-GB" dirty="0"/>
          </a:p>
        </p:txBody>
      </p:sp>
      <p:sp>
        <p:nvSpPr>
          <p:cNvPr id="14" name="Slide Number Placeholder 13"/>
          <p:cNvSpPr>
            <a:spLocks noGrp="1"/>
          </p:cNvSpPr>
          <p:nvPr>
            <p:ph type="sldNum" sz="quarter" idx="1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57358" y="71414"/>
            <a:ext cx="883800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6FF7656C-FB6B-412C-8F1C-2E748836DF51}"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6613" y="1752600"/>
            <a:ext cx="4335462"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04632-6C65-4A73-B5A6-A4BAA60E5E9E}" type="slidenum">
              <a:rPr lang="en-GB"/>
              <a:pPr/>
              <a:t>‹#›</a:t>
            </a:fld>
            <a:endParaRPr lang="en-GB"/>
          </a:p>
        </p:txBody>
      </p:sp>
      <p:sp>
        <p:nvSpPr>
          <p:cNvPr id="8" name="Footer Placeholder 7"/>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E824E4FE-B616-4D0A-91CB-2B8E3422D097}" type="slidenum">
              <a:rPr lang="en-GB"/>
              <a:pPr/>
              <a:t>‹#›</a:t>
            </a:fld>
            <a:endParaRPr lang="en-GB"/>
          </a:p>
        </p:txBody>
      </p:sp>
      <p:sp>
        <p:nvSpPr>
          <p:cNvPr id="4" name="Footer Placeholder 3"/>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4B76CD0-3962-4AB5-AFAC-E65FE5391995}" type="slidenum">
              <a:rPr lang="en-GB"/>
              <a:pPr/>
              <a:t>‹#›</a:t>
            </a:fld>
            <a:endParaRPr lang="en-GB"/>
          </a:p>
        </p:txBody>
      </p:sp>
      <p:sp>
        <p:nvSpPr>
          <p:cNvPr id="3" name="Footer Placeholder 2"/>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8979B78-09A4-4B99-99DE-0172845741DC}"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BC1848A-7F65-4D2A-AE55-0069F4BE39B2}"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654341"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a:t>
            </a:r>
            <a:r>
              <a:rPr lang="en-GB" dirty="0" err="1" smtClean="0"/>
              <a:t>styles,Click</a:t>
            </a:r>
            <a:r>
              <a:rPr lang="en-GB" dirty="0" smtClean="0"/>
              <a:t>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pic>
        <p:nvPicPr>
          <p:cNvPr id="7" name="Picture 2" descr="C:\Documents and Settings\chaitcha605\Desktop\Logos for PwC\Transparent Step Logo.png"/>
          <p:cNvPicPr>
            <a:picLocks noChangeAspect="1" noChangeArrowheads="1"/>
          </p:cNvPicPr>
          <p:nvPr userDrawn="1"/>
        </p:nvPicPr>
        <p:blipFill>
          <a:blip r:embed="rId14"/>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5"/>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88" r:id="rId12"/>
  </p:sldLayoutIdLst>
  <p:timing>
    <p:tnLst>
      <p:par>
        <p:cTn id="1" dur="indefinite" restart="never" nodeType="tmRoot"/>
      </p:par>
    </p:tnLst>
  </p:timing>
  <p:hf hdr="0" ftr="0" dt="0"/>
  <p:txStyles>
    <p:titleStyle>
      <a:lvl1pPr algn="l" rtl="0" fontAlgn="base">
        <a:spcBef>
          <a:spcPct val="0"/>
        </a:spcBef>
        <a:spcAft>
          <a:spcPct val="0"/>
        </a:spcAft>
        <a:defRPr sz="2400">
          <a:solidFill>
            <a:schemeClr val="folHlink"/>
          </a:solidFill>
          <a:latin typeface="+mj-lt"/>
          <a:ea typeface="+mj-ea"/>
          <a:cs typeface="+mj-cs"/>
        </a:defRPr>
      </a:lvl1pPr>
      <a:lvl2pPr algn="l" rtl="0" fontAlgn="base">
        <a:spcBef>
          <a:spcPct val="0"/>
        </a:spcBef>
        <a:spcAft>
          <a:spcPct val="0"/>
        </a:spcAft>
        <a:defRPr sz="2000">
          <a:solidFill>
            <a:schemeClr val="folHlink"/>
          </a:solidFill>
          <a:latin typeface="Arial" charset="0"/>
          <a:cs typeface="Arial" charset="0"/>
        </a:defRPr>
      </a:lvl2pPr>
      <a:lvl3pPr algn="l" rtl="0" fontAlgn="base">
        <a:spcBef>
          <a:spcPct val="0"/>
        </a:spcBef>
        <a:spcAft>
          <a:spcPct val="0"/>
        </a:spcAft>
        <a:defRPr sz="2000">
          <a:solidFill>
            <a:schemeClr val="folHlink"/>
          </a:solidFill>
          <a:latin typeface="Arial" charset="0"/>
          <a:cs typeface="Arial" charset="0"/>
        </a:defRPr>
      </a:lvl3pPr>
      <a:lvl4pPr algn="l" rtl="0" fontAlgn="base">
        <a:spcBef>
          <a:spcPct val="0"/>
        </a:spcBef>
        <a:spcAft>
          <a:spcPct val="0"/>
        </a:spcAft>
        <a:defRPr sz="2000">
          <a:solidFill>
            <a:schemeClr val="folHlink"/>
          </a:solidFill>
          <a:latin typeface="Arial" charset="0"/>
          <a:cs typeface="Arial" charset="0"/>
        </a:defRPr>
      </a:lvl4pPr>
      <a:lvl5pPr algn="l" rtl="0" fontAlgn="base">
        <a:spcBef>
          <a:spcPct val="0"/>
        </a:spcBef>
        <a:spcAft>
          <a:spcPct val="0"/>
        </a:spcAft>
        <a:defRPr sz="2000">
          <a:solidFill>
            <a:schemeClr val="folHlink"/>
          </a:solidFill>
          <a:latin typeface="Arial" charset="0"/>
          <a:cs typeface="Arial" charset="0"/>
        </a:defRPr>
      </a:lvl5pPr>
      <a:lvl6pPr marL="457200" algn="l" rtl="0" fontAlgn="base">
        <a:spcBef>
          <a:spcPct val="0"/>
        </a:spcBef>
        <a:spcAft>
          <a:spcPct val="0"/>
        </a:spcAft>
        <a:defRPr sz="2000">
          <a:solidFill>
            <a:schemeClr val="folHlink"/>
          </a:solidFill>
          <a:latin typeface="Arial" charset="0"/>
          <a:cs typeface="Arial" charset="0"/>
        </a:defRPr>
      </a:lvl6pPr>
      <a:lvl7pPr marL="914400" algn="l" rtl="0" fontAlgn="base">
        <a:spcBef>
          <a:spcPct val="0"/>
        </a:spcBef>
        <a:spcAft>
          <a:spcPct val="0"/>
        </a:spcAft>
        <a:defRPr sz="2000">
          <a:solidFill>
            <a:schemeClr val="folHlink"/>
          </a:solidFill>
          <a:latin typeface="Arial" charset="0"/>
          <a:cs typeface="Arial" charset="0"/>
        </a:defRPr>
      </a:lvl7pPr>
      <a:lvl8pPr marL="1371600" algn="l" rtl="0" fontAlgn="base">
        <a:spcBef>
          <a:spcPct val="0"/>
        </a:spcBef>
        <a:spcAft>
          <a:spcPct val="0"/>
        </a:spcAft>
        <a:defRPr sz="2000">
          <a:solidFill>
            <a:schemeClr val="folHlink"/>
          </a:solidFill>
          <a:latin typeface="Arial" charset="0"/>
          <a:cs typeface="Arial" charset="0"/>
        </a:defRPr>
      </a:lvl8pPr>
      <a:lvl9pPr marL="1828800" algn="l" rtl="0" fontAlgn="base">
        <a:spcBef>
          <a:spcPct val="0"/>
        </a:spcBef>
        <a:spcAft>
          <a:spcPct val="0"/>
        </a:spcAft>
        <a:defRPr sz="2000">
          <a:solidFill>
            <a:schemeClr val="folHlink"/>
          </a:solidFill>
          <a:latin typeface="Arial" charset="0"/>
          <a:cs typeface="Arial" charset="0"/>
        </a:defRPr>
      </a:lvl9pPr>
    </p:titleStyle>
    <p:bodyStyle>
      <a:lvl1pPr marL="349250" indent="-349250" algn="l" defTabSz="695325" rtl="0" fontAlgn="base">
        <a:spcBef>
          <a:spcPct val="20000"/>
        </a:spcBef>
        <a:spcAft>
          <a:spcPct val="20000"/>
        </a:spcAft>
        <a:buSzPct val="100000"/>
        <a:buFont typeface="Arial" pitchFamily="34" charset="0"/>
        <a:buChar char="•"/>
        <a:defRPr lang="en-GB" sz="2000" dirty="0" smtClean="0">
          <a:solidFill>
            <a:schemeClr val="bg2"/>
          </a:solidFill>
          <a:latin typeface="+mn-lt"/>
          <a:ea typeface="+mn-ea"/>
          <a:cs typeface="+mn-cs"/>
        </a:defRPr>
      </a:lvl1pPr>
      <a:lvl2pPr marL="577850" indent="-228600" algn="l" defTabSz="695325" rtl="0" fontAlgn="base">
        <a:spcBef>
          <a:spcPct val="0"/>
        </a:spcBef>
        <a:spcAft>
          <a:spcPct val="20000"/>
        </a:spcAft>
        <a:buFont typeface="Arial" pitchFamily="34" charset="0"/>
        <a:buChar char="−"/>
        <a:defRPr sz="1800">
          <a:solidFill>
            <a:schemeClr val="bg2"/>
          </a:solidFill>
          <a:latin typeface="+mn-lt"/>
          <a:cs typeface="+mn-cs"/>
        </a:defRPr>
      </a:lvl2pPr>
      <a:lvl3pPr marL="806450" indent="-228600" algn="l" defTabSz="695325" rtl="0" fontAlgn="base">
        <a:spcBef>
          <a:spcPct val="0"/>
        </a:spcBef>
        <a:spcAft>
          <a:spcPct val="20000"/>
        </a:spcAft>
        <a:buFont typeface="Wingdings" pitchFamily="2" charset="2"/>
        <a:buChar char="§"/>
        <a:defRPr sz="1600">
          <a:solidFill>
            <a:schemeClr val="bg2"/>
          </a:solidFill>
          <a:latin typeface="+mn-lt"/>
          <a:cs typeface="+mn-cs"/>
        </a:defRPr>
      </a:lvl3pPr>
      <a:lvl4pPr marL="1035050" indent="-228600" algn="l" defTabSz="695325" rtl="0" fontAlgn="base">
        <a:spcBef>
          <a:spcPct val="0"/>
        </a:spcBef>
        <a:spcAft>
          <a:spcPct val="20000"/>
        </a:spcAft>
        <a:buChar char="•"/>
        <a:defRPr sz="1400">
          <a:solidFill>
            <a:schemeClr val="bg2"/>
          </a:solidFill>
          <a:latin typeface="+mn-lt"/>
          <a:cs typeface="+mn-cs"/>
        </a:defRPr>
      </a:lvl4pPr>
      <a:lvl5pPr marL="1143000" indent="-107950" algn="l" defTabSz="695325" rtl="0" fontAlgn="base">
        <a:spcBef>
          <a:spcPct val="0"/>
        </a:spcBef>
        <a:spcAft>
          <a:spcPct val="20000"/>
        </a:spcAft>
        <a:buFont typeface="Arial" charset="0"/>
        <a:buChar char="-"/>
        <a:defRPr sz="12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70546" y="608400"/>
            <a:ext cx="8805600" cy="756000"/>
          </a:xfrm>
          <a:prstGeom prst="rect">
            <a:avLst/>
          </a:prstGeom>
        </p:spPr>
        <p:txBody>
          <a:bodyPr vert="horz" lIns="0" tIns="0" rIns="0" bIns="0" rtlCol="0" anchor="t" anchorCtr="0">
            <a:noAutofit/>
          </a:bodyPr>
          <a:lstStyle/>
          <a:p>
            <a:r>
              <a:rPr lang="en-GB" noProof="0" dirty="0" smtClean="0"/>
              <a:t>`</a:t>
            </a:r>
            <a:endParaRPr lang="en-GB" noProof="0" dirty="0"/>
          </a:p>
        </p:txBody>
      </p:sp>
      <p:sp>
        <p:nvSpPr>
          <p:cNvPr id="3" name="Textplatzhalter 2"/>
          <p:cNvSpPr>
            <a:spLocks noGrp="1"/>
          </p:cNvSpPr>
          <p:nvPr>
            <p:ph type="body" idx="1"/>
          </p:nvPr>
        </p:nvSpPr>
        <p:spPr>
          <a:xfrm>
            <a:off x="170546" y="1770292"/>
            <a:ext cx="8823600" cy="43344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pic>
        <p:nvPicPr>
          <p:cNvPr id="10" name="Picture 2" descr="C:\Documents and Settings\chaitcha605\Desktop\Logos for PwC\Transparent Step Logo.png"/>
          <p:cNvPicPr>
            <a:picLocks noChangeAspect="1" noChangeArrowheads="1"/>
          </p:cNvPicPr>
          <p:nvPr userDrawn="1"/>
        </p:nvPicPr>
        <p:blipFill>
          <a:blip r:embed="rId17"/>
          <a:srcRect/>
          <a:stretch>
            <a:fillRect/>
          </a:stretch>
        </p:blipFill>
        <p:spPr bwMode="auto">
          <a:xfrm>
            <a:off x="7315200" y="6165850"/>
            <a:ext cx="1738313" cy="641350"/>
          </a:xfrm>
          <a:prstGeom prst="rect">
            <a:avLst/>
          </a:prstGeom>
          <a:noFill/>
          <a:ln w="9525">
            <a:noFill/>
            <a:miter lim="800000"/>
            <a:headEnd/>
            <a:tailEnd/>
          </a:ln>
        </p:spPr>
      </p:pic>
      <p:pic>
        <p:nvPicPr>
          <p:cNvPr id="11" name="Picture 3" descr="C:\Documents and Settings\chaitcha605\Desktop\Logos for PwC\Transparent NeGP PNG.png"/>
          <p:cNvPicPr>
            <a:picLocks noChangeAspect="1" noChangeArrowheads="1"/>
          </p:cNvPicPr>
          <p:nvPr userDrawn="1"/>
        </p:nvPicPr>
        <p:blipFill>
          <a:blip r:embed="rId18"/>
          <a:srcRect/>
          <a:stretch>
            <a:fillRect/>
          </a:stretch>
        </p:blipFill>
        <p:spPr bwMode="auto">
          <a:xfrm>
            <a:off x="14288" y="6286500"/>
            <a:ext cx="1662112" cy="533400"/>
          </a:xfrm>
          <a:prstGeom prst="rect">
            <a:avLst/>
          </a:prstGeom>
          <a:noFill/>
          <a:ln w="9525">
            <a:noFill/>
            <a:miter lim="800000"/>
            <a:headEnd/>
            <a:tailEnd/>
          </a:ln>
        </p:spPr>
      </p:pic>
      <p:sp>
        <p:nvSpPr>
          <p:cNvPr id="12"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Lst>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180975"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84138" y="650875"/>
            <a:ext cx="9059862" cy="2446824"/>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solidFill>
                  <a:srgbClr val="000000"/>
                </a:solidFill>
              </a:rPr>
              <a:t>Course: </a:t>
            </a:r>
          </a:p>
          <a:p>
            <a:pPr marL="0" lvl="1">
              <a:spcBef>
                <a:spcPts val="600"/>
              </a:spcBef>
            </a:pPr>
            <a:r>
              <a:rPr lang="en-GB" sz="3600" dirty="0" smtClean="0">
                <a:solidFill>
                  <a:srgbClr val="000000"/>
                </a:solidFill>
              </a:rPr>
              <a:t>Government </a:t>
            </a:r>
            <a:r>
              <a:rPr lang="en-GB" sz="3600" smtClean="0">
                <a:solidFill>
                  <a:srgbClr val="000000"/>
                </a:solidFill>
              </a:rPr>
              <a:t>Process </a:t>
            </a:r>
            <a:r>
              <a:rPr lang="en-GB" sz="3600" smtClean="0">
                <a:solidFill>
                  <a:srgbClr val="000000"/>
                </a:solidFill>
              </a:rPr>
              <a:t>Re-engineering</a:t>
            </a:r>
            <a:endParaRPr lang="en-US" sz="3600" dirty="0" smtClean="0">
              <a:solidFill>
                <a:srgbClr val="000000"/>
              </a:solidFill>
            </a:endParaRPr>
          </a:p>
          <a:p>
            <a:pPr marL="0" lvl="1">
              <a:spcBef>
                <a:spcPts val="600"/>
              </a:spcBef>
            </a:pPr>
            <a:endParaRPr lang="en-US" sz="3600" dirty="0" smtClean="0">
              <a:solidFill>
                <a:srgbClr val="000000"/>
              </a:solidFill>
            </a:endParaRPr>
          </a:p>
          <a:p>
            <a:pPr>
              <a:spcBef>
                <a:spcPts val="600"/>
              </a:spcBef>
            </a:pPr>
            <a:r>
              <a:rPr lang="en-US" sz="3600" dirty="0" smtClean="0">
                <a:solidFill>
                  <a:srgbClr val="000000"/>
                </a:solidFill>
              </a:rPr>
              <a:t>Day 4</a:t>
            </a:r>
            <a:endParaRPr lang="en-US" sz="2400" dirty="0">
              <a:solidFill>
                <a:srgbClr val="000000"/>
              </a:solidFill>
            </a:endParaRPr>
          </a:p>
        </p:txBody>
      </p:sp>
      <p:sp>
        <p:nvSpPr>
          <p:cNvPr id="4" name="Text Box 72"/>
          <p:cNvSpPr txBox="1">
            <a:spLocks noChangeArrowheads="1"/>
          </p:cNvSpPr>
          <p:nvPr/>
        </p:nvSpPr>
        <p:spPr bwMode="auto">
          <a:xfrm>
            <a:off x="84138" y="5008602"/>
            <a:ext cx="9059862" cy="553998"/>
          </a:xfrm>
          <a:prstGeom prst="rect">
            <a:avLst/>
          </a:prstGeom>
          <a:noFill/>
          <a:ln w="9525">
            <a:noFill/>
            <a:miter lim="800000"/>
            <a:headEnd/>
            <a:tailEnd/>
          </a:ln>
        </p:spPr>
        <p:txBody>
          <a:bodyPr wrap="square" lIns="63500" tIns="0" rIns="64800" bIns="0">
            <a:spAutoFit/>
          </a:bodyPr>
          <a:lstStyle/>
          <a:p>
            <a:pPr>
              <a:spcBef>
                <a:spcPts val="600"/>
              </a:spcBef>
            </a:pPr>
            <a:r>
              <a:rPr lang="en-US" sz="3600" dirty="0" smtClean="0">
                <a:solidFill>
                  <a:srgbClr val="000000"/>
                </a:solidFill>
              </a:rPr>
              <a:t>Session 4: </a:t>
            </a:r>
            <a:r>
              <a:rPr lang="en-US" sz="3600" smtClean="0">
                <a:solidFill>
                  <a:srgbClr val="000000"/>
                </a:solidFill>
              </a:rPr>
              <a:t>Optimization of the </a:t>
            </a:r>
            <a:r>
              <a:rPr lang="en-US" sz="3600" dirty="0" smtClean="0">
                <a:solidFill>
                  <a:srgbClr val="000000"/>
                </a:solidFill>
              </a:rPr>
              <a:t>Process (3/3)</a:t>
            </a:r>
            <a:endParaRPr lang="en-US" sz="3600" dirty="0">
              <a:solidFill>
                <a:srgbClr val="000000"/>
              </a:solidFill>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(1 of 3)</a:t>
            </a:r>
          </a:p>
        </p:txBody>
      </p:sp>
      <p:sp>
        <p:nvSpPr>
          <p:cNvPr id="1680387" name="Rectangle 3"/>
          <p:cNvSpPr>
            <a:spLocks noGrp="1" noChangeArrowheads="1"/>
          </p:cNvSpPr>
          <p:nvPr>
            <p:ph type="body" idx="1"/>
          </p:nvPr>
        </p:nvSpPr>
        <p:spPr>
          <a:xfrm>
            <a:off x="160338" y="1363663"/>
            <a:ext cx="8597900" cy="4179887"/>
          </a:xfrm>
        </p:spPr>
        <p:txBody>
          <a:bodyPr/>
          <a:lstStyle/>
          <a:p>
            <a:pPr>
              <a:lnSpc>
                <a:spcPct val="120000"/>
              </a:lnSpc>
              <a:spcBef>
                <a:spcPts val="600"/>
              </a:spcBef>
              <a:buNone/>
            </a:pPr>
            <a:r>
              <a:rPr lang="en-US" b="1" dirty="0" smtClean="0">
                <a:solidFill>
                  <a:srgbClr val="000000"/>
                </a:solidFill>
              </a:rPr>
              <a:t>Existing Situation</a:t>
            </a:r>
          </a:p>
          <a:p>
            <a:pPr>
              <a:lnSpc>
                <a:spcPct val="120000"/>
              </a:lnSpc>
              <a:spcBef>
                <a:spcPts val="600"/>
              </a:spcBef>
            </a:pPr>
            <a:r>
              <a:rPr lang="en-US" dirty="0" smtClean="0">
                <a:solidFill>
                  <a:srgbClr val="000000"/>
                </a:solidFill>
              </a:rPr>
              <a:t>Regional Passport Offices were the only service delivery channel for issuance of passport</a:t>
            </a:r>
          </a:p>
          <a:p>
            <a:pPr>
              <a:lnSpc>
                <a:spcPct val="120000"/>
              </a:lnSpc>
              <a:spcBef>
                <a:spcPts val="600"/>
              </a:spcBef>
            </a:pPr>
            <a:r>
              <a:rPr lang="en-US" dirty="0" smtClean="0">
                <a:solidFill>
                  <a:srgbClr val="000000"/>
                </a:solidFill>
              </a:rPr>
              <a:t>Citizen had to submit passport application at the RPO, after standing in queue for long hours</a:t>
            </a:r>
          </a:p>
          <a:p>
            <a:pPr>
              <a:lnSpc>
                <a:spcPct val="120000"/>
              </a:lnSpc>
              <a:spcBef>
                <a:spcPts val="600"/>
              </a:spcBef>
            </a:pPr>
            <a:r>
              <a:rPr lang="en-US" dirty="0" smtClean="0">
                <a:solidFill>
                  <a:srgbClr val="000000"/>
                </a:solidFill>
              </a:rPr>
              <a:t>In many cases, citizen had to take appointment for a later date for submission – resulting in 2 visits just to submit the application</a:t>
            </a:r>
          </a:p>
          <a:p>
            <a:pPr>
              <a:lnSpc>
                <a:spcPct val="120000"/>
              </a:lnSpc>
              <a:spcBef>
                <a:spcPts val="600"/>
              </a:spcBef>
            </a:pPr>
            <a:r>
              <a:rPr lang="en-US" dirty="0" smtClean="0">
                <a:solidFill>
                  <a:srgbClr val="000000"/>
                </a:solidFill>
              </a:rPr>
              <a:t>The workload on the RPO employees were high, and they did not have time at hand for value added tasks..</a:t>
            </a:r>
          </a:p>
          <a:p>
            <a:pPr>
              <a:lnSpc>
                <a:spcPct val="120000"/>
              </a:lnSpc>
              <a:spcBef>
                <a:spcPts val="600"/>
              </a:spcBef>
            </a:pPr>
            <a:r>
              <a:rPr lang="en-US" dirty="0" smtClean="0">
                <a:solidFill>
                  <a:srgbClr val="000000"/>
                </a:solidFill>
              </a:rPr>
              <a:t>The number of RPOs were very low – 48 across the country, resulting in more travel for citizens</a:t>
            </a: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53180"/>
            <a:ext cx="8805862" cy="755650"/>
          </a:xfrm>
        </p:spPr>
        <p:txBody>
          <a:bodyPr/>
          <a:lstStyle/>
          <a:p>
            <a:r>
              <a:rPr lang="en-US" b="1" dirty="0" smtClean="0">
                <a:solidFill>
                  <a:srgbClr val="000000"/>
                </a:solidFill>
              </a:rPr>
              <a:t>Outsourcing: Passport Seva example (2 of 3)</a:t>
            </a:r>
          </a:p>
        </p:txBody>
      </p:sp>
      <p:sp>
        <p:nvSpPr>
          <p:cNvPr id="1680387" name="Rectangle 3"/>
          <p:cNvSpPr>
            <a:spLocks noGrp="1" noChangeArrowheads="1"/>
          </p:cNvSpPr>
          <p:nvPr>
            <p:ph type="body" idx="1"/>
          </p:nvPr>
        </p:nvSpPr>
        <p:spPr>
          <a:xfrm>
            <a:off x="368300" y="988908"/>
            <a:ext cx="8597900" cy="4979987"/>
          </a:xfrm>
        </p:spPr>
        <p:txBody>
          <a:bodyPr/>
          <a:lstStyle/>
          <a:p>
            <a:pPr>
              <a:lnSpc>
                <a:spcPct val="120000"/>
              </a:lnSpc>
              <a:spcBef>
                <a:spcPts val="600"/>
              </a:spcBef>
              <a:buNone/>
            </a:pPr>
            <a:r>
              <a:rPr lang="en-US" sz="1800" b="1" dirty="0" smtClean="0">
                <a:solidFill>
                  <a:srgbClr val="000000"/>
                </a:solidFill>
              </a:rPr>
              <a:t>Can we outsource some of the non value added tasks?</a:t>
            </a:r>
          </a:p>
          <a:p>
            <a:pPr>
              <a:lnSpc>
                <a:spcPct val="120000"/>
              </a:lnSpc>
              <a:spcBef>
                <a:spcPts val="600"/>
              </a:spcBef>
            </a:pPr>
            <a:r>
              <a:rPr lang="en-US" sz="1800" dirty="0" smtClean="0">
                <a:solidFill>
                  <a:srgbClr val="000000"/>
                </a:solidFill>
              </a:rPr>
              <a:t>The application collection is a major non value added task undertaken at the RPO. This can be outsourced without compromising on the sanctity of the passport process..</a:t>
            </a:r>
          </a:p>
          <a:p>
            <a:pPr>
              <a:lnSpc>
                <a:spcPct val="120000"/>
              </a:lnSpc>
              <a:spcBef>
                <a:spcPts val="600"/>
              </a:spcBef>
            </a:pPr>
            <a:endParaRPr lang="en-US" sz="1800" dirty="0">
              <a:solidFill>
                <a:srgbClr val="000000"/>
              </a:solidFill>
            </a:endParaRPr>
          </a:p>
          <a:p>
            <a:pPr>
              <a:lnSpc>
                <a:spcPct val="120000"/>
              </a:lnSpc>
              <a:spcBef>
                <a:spcPts val="600"/>
              </a:spcBef>
              <a:buNone/>
            </a:pPr>
            <a:r>
              <a:rPr lang="en-US" sz="1800" b="1" dirty="0">
                <a:solidFill>
                  <a:srgbClr val="000000"/>
                </a:solidFill>
              </a:rPr>
              <a:t>The </a:t>
            </a:r>
            <a:r>
              <a:rPr lang="en-US" sz="1800" b="1" dirty="0" smtClean="0">
                <a:solidFill>
                  <a:srgbClr val="000000"/>
                </a:solidFill>
              </a:rPr>
              <a:t>Solution..</a:t>
            </a:r>
            <a:endParaRPr lang="en-US" sz="1800" b="1" dirty="0">
              <a:solidFill>
                <a:srgbClr val="000000"/>
              </a:solidFill>
            </a:endParaRPr>
          </a:p>
          <a:p>
            <a:pPr>
              <a:lnSpc>
                <a:spcPct val="120000"/>
              </a:lnSpc>
              <a:spcBef>
                <a:spcPts val="600"/>
              </a:spcBef>
            </a:pPr>
            <a:r>
              <a:rPr lang="en-US" sz="1800" dirty="0">
                <a:solidFill>
                  <a:srgbClr val="000000"/>
                </a:solidFill>
              </a:rPr>
              <a:t>Additional service delivery channels called facilitation centres were set up, to be outsourced to private </a:t>
            </a:r>
            <a:r>
              <a:rPr lang="en-US" sz="1800" dirty="0" smtClean="0">
                <a:solidFill>
                  <a:srgbClr val="000000"/>
                </a:solidFill>
              </a:rPr>
              <a:t>partners</a:t>
            </a:r>
          </a:p>
          <a:p>
            <a:pPr>
              <a:lnSpc>
                <a:spcPct val="120000"/>
              </a:lnSpc>
              <a:spcBef>
                <a:spcPts val="600"/>
              </a:spcBef>
            </a:pPr>
            <a:r>
              <a:rPr lang="en-US" sz="1800" dirty="0" smtClean="0">
                <a:solidFill>
                  <a:srgbClr val="000000"/>
                </a:solidFill>
              </a:rPr>
              <a:t>The outsourced centres would allow citizens to:</a:t>
            </a:r>
          </a:p>
          <a:p>
            <a:pPr lvl="1">
              <a:lnSpc>
                <a:spcPct val="120000"/>
              </a:lnSpc>
              <a:spcBef>
                <a:spcPts val="0"/>
              </a:spcBef>
            </a:pPr>
            <a:r>
              <a:rPr lang="en-US" dirty="0" smtClean="0">
                <a:solidFill>
                  <a:srgbClr val="000000"/>
                </a:solidFill>
              </a:rPr>
              <a:t>Submit Applications and pay requisite fees</a:t>
            </a:r>
          </a:p>
          <a:p>
            <a:pPr lvl="1">
              <a:lnSpc>
                <a:spcPct val="120000"/>
              </a:lnSpc>
              <a:spcBef>
                <a:spcPts val="0"/>
              </a:spcBef>
            </a:pPr>
            <a:r>
              <a:rPr lang="en-US" dirty="0" smtClean="0">
                <a:solidFill>
                  <a:srgbClr val="000000"/>
                </a:solidFill>
              </a:rPr>
              <a:t>First level of verification of the documents  </a:t>
            </a:r>
          </a:p>
          <a:p>
            <a:pPr lvl="1">
              <a:lnSpc>
                <a:spcPct val="120000"/>
              </a:lnSpc>
              <a:spcBef>
                <a:spcPts val="0"/>
              </a:spcBef>
            </a:pPr>
            <a:r>
              <a:rPr lang="en-US" dirty="0" smtClean="0">
                <a:solidFill>
                  <a:srgbClr val="000000"/>
                </a:solidFill>
              </a:rPr>
              <a:t>Grievance redressal</a:t>
            </a:r>
          </a:p>
          <a:p>
            <a:pPr lvl="1">
              <a:lnSpc>
                <a:spcPct val="120000"/>
              </a:lnSpc>
              <a:spcBef>
                <a:spcPts val="0"/>
              </a:spcBef>
            </a:pPr>
            <a:r>
              <a:rPr lang="en-US" dirty="0" smtClean="0">
                <a:solidFill>
                  <a:srgbClr val="000000"/>
                </a:solidFill>
              </a:rPr>
              <a:t>Assistance for filling the application form</a:t>
            </a:r>
          </a:p>
          <a:p>
            <a:pPr lvl="1">
              <a:lnSpc>
                <a:spcPct val="120000"/>
              </a:lnSpc>
              <a:spcBef>
                <a:spcPts val="600"/>
              </a:spcBef>
            </a:pP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Passport Seva example (3 of 3)</a:t>
            </a:r>
          </a:p>
        </p:txBody>
      </p:sp>
      <p:sp>
        <p:nvSpPr>
          <p:cNvPr id="1680387" name="Rectangle 3"/>
          <p:cNvSpPr>
            <a:spLocks noGrp="1" noChangeArrowheads="1"/>
          </p:cNvSpPr>
          <p:nvPr>
            <p:ph type="body" idx="1"/>
          </p:nvPr>
        </p:nvSpPr>
        <p:spPr>
          <a:xfrm>
            <a:off x="160338" y="1363663"/>
            <a:ext cx="8597900" cy="4979987"/>
          </a:xfrm>
        </p:spPr>
        <p:txBody>
          <a:bodyPr/>
          <a:lstStyle/>
          <a:p>
            <a:pPr>
              <a:lnSpc>
                <a:spcPct val="120000"/>
              </a:lnSpc>
              <a:spcBef>
                <a:spcPts val="600"/>
              </a:spcBef>
              <a:buNone/>
            </a:pPr>
            <a:r>
              <a:rPr lang="en-US" b="1" dirty="0" smtClean="0">
                <a:solidFill>
                  <a:srgbClr val="000000"/>
                </a:solidFill>
              </a:rPr>
              <a:t>Benefits from outsourcing front-end operations</a:t>
            </a:r>
          </a:p>
          <a:p>
            <a:pPr lvl="0"/>
            <a:r>
              <a:rPr lang="en-US" dirty="0" smtClean="0">
                <a:solidFill>
                  <a:srgbClr val="000000"/>
                </a:solidFill>
              </a:rPr>
              <a:t>For citizens:</a:t>
            </a:r>
          </a:p>
          <a:p>
            <a:pPr lvl="1">
              <a:lnSpc>
                <a:spcPct val="120000"/>
              </a:lnSpc>
              <a:spcBef>
                <a:spcPts val="0"/>
              </a:spcBef>
            </a:pPr>
            <a:r>
              <a:rPr lang="en-US" sz="2000" dirty="0" smtClean="0">
                <a:solidFill>
                  <a:srgbClr val="000000"/>
                </a:solidFill>
              </a:rPr>
              <a:t>The citizen can submit/verify the applications at a nearby location </a:t>
            </a:r>
          </a:p>
          <a:p>
            <a:pPr lvl="1">
              <a:lnSpc>
                <a:spcPct val="120000"/>
              </a:lnSpc>
              <a:spcBef>
                <a:spcPts val="0"/>
              </a:spcBef>
            </a:pPr>
            <a:r>
              <a:rPr lang="en-US" sz="2000" dirty="0" smtClean="0">
                <a:solidFill>
                  <a:srgbClr val="000000"/>
                </a:solidFill>
              </a:rPr>
              <a:t>Better infrastructure facilities at the facilitation counters </a:t>
            </a:r>
          </a:p>
          <a:p>
            <a:pPr lvl="1">
              <a:lnSpc>
                <a:spcPct val="120000"/>
              </a:lnSpc>
              <a:spcBef>
                <a:spcPts val="0"/>
              </a:spcBef>
            </a:pPr>
            <a:r>
              <a:rPr lang="en-US" sz="2000" dirty="0" smtClean="0">
                <a:solidFill>
                  <a:srgbClr val="000000"/>
                </a:solidFill>
              </a:rPr>
              <a:t>Quicker submission/Verification of application and also at a convenient time for the citizen </a:t>
            </a:r>
          </a:p>
          <a:p>
            <a:pPr lvl="1">
              <a:lnSpc>
                <a:spcPct val="120000"/>
              </a:lnSpc>
              <a:spcBef>
                <a:spcPts val="0"/>
              </a:spcBef>
            </a:pPr>
            <a:endParaRPr lang="en-US" sz="2000" dirty="0" smtClean="0">
              <a:solidFill>
                <a:srgbClr val="000000"/>
              </a:solidFill>
            </a:endParaRPr>
          </a:p>
          <a:p>
            <a:pPr>
              <a:lnSpc>
                <a:spcPct val="120000"/>
              </a:lnSpc>
            </a:pPr>
            <a:r>
              <a:rPr lang="en-US" dirty="0">
                <a:solidFill>
                  <a:srgbClr val="000000"/>
                </a:solidFill>
              </a:rPr>
              <a:t>For Passports department:</a:t>
            </a:r>
          </a:p>
          <a:p>
            <a:pPr lvl="1">
              <a:lnSpc>
                <a:spcPct val="120000"/>
              </a:lnSpc>
              <a:spcBef>
                <a:spcPts val="0"/>
              </a:spcBef>
            </a:pPr>
            <a:r>
              <a:rPr lang="en-US" sz="2000" dirty="0" smtClean="0">
                <a:solidFill>
                  <a:srgbClr val="000000"/>
                </a:solidFill>
              </a:rPr>
              <a:t>Reduced workload, and enhanced work environment</a:t>
            </a:r>
          </a:p>
          <a:p>
            <a:pPr lvl="1">
              <a:lnSpc>
                <a:spcPct val="120000"/>
              </a:lnSpc>
              <a:spcBef>
                <a:spcPts val="0"/>
              </a:spcBef>
            </a:pPr>
            <a:r>
              <a:rPr lang="en-US" sz="2000" dirty="0" smtClean="0">
                <a:solidFill>
                  <a:srgbClr val="000000"/>
                </a:solidFill>
              </a:rPr>
              <a:t>Ability to concentrate on value added tasks, including continuous improvement of processes and analytics</a:t>
            </a:r>
          </a:p>
          <a:p>
            <a:pPr lvl="1">
              <a:lnSpc>
                <a:spcPct val="120000"/>
              </a:lnSpc>
              <a:spcBef>
                <a:spcPts val="600"/>
              </a:spcBef>
            </a:pPr>
            <a:endParaRPr lang="en-US" sz="2000" dirty="0">
              <a:solidFill>
                <a:srgbClr val="00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Replacing / Automating processes</a:t>
            </a:r>
          </a:p>
        </p:txBody>
      </p:sp>
      <p:sp>
        <p:nvSpPr>
          <p:cNvPr id="1680387" name="Rectangle 3"/>
          <p:cNvSpPr>
            <a:spLocks noGrp="1" noChangeArrowheads="1"/>
          </p:cNvSpPr>
          <p:nvPr>
            <p:ph type="body" idx="1"/>
          </p:nvPr>
        </p:nvSpPr>
        <p:spPr>
          <a:xfrm>
            <a:off x="144463" y="2473143"/>
            <a:ext cx="8821737" cy="3543300"/>
          </a:xfrm>
        </p:spPr>
        <p:txBody>
          <a:bodyPr/>
          <a:lstStyle/>
          <a:p>
            <a:pPr>
              <a:lnSpc>
                <a:spcPct val="120000"/>
              </a:lnSpc>
              <a:spcBef>
                <a:spcPts val="600"/>
              </a:spcBef>
            </a:pPr>
            <a:r>
              <a:rPr lang="en-US" dirty="0" smtClean="0">
                <a:solidFill>
                  <a:srgbClr val="000000"/>
                </a:solidFill>
              </a:rPr>
              <a:t>Automation facilitates the government to derive the following benefits:</a:t>
            </a:r>
          </a:p>
          <a:p>
            <a:pPr lvl="1">
              <a:lnSpc>
                <a:spcPct val="120000"/>
              </a:lnSpc>
              <a:spcBef>
                <a:spcPts val="600"/>
              </a:spcBef>
            </a:pPr>
            <a:r>
              <a:rPr lang="en-US" sz="2000" dirty="0" smtClean="0">
                <a:solidFill>
                  <a:srgbClr val="000000"/>
                </a:solidFill>
              </a:rPr>
              <a:t>Most of the automated systems incorporate accepted best practices from across the world, which becomes part of the new process by default (e.g. Finance and Accounting ERP modules, e-Procurement) </a:t>
            </a:r>
          </a:p>
          <a:p>
            <a:pPr lvl="1">
              <a:lnSpc>
                <a:spcPct val="120000"/>
              </a:lnSpc>
              <a:spcBef>
                <a:spcPts val="600"/>
              </a:spcBef>
            </a:pPr>
            <a:r>
              <a:rPr lang="en-US" sz="2000" dirty="0" smtClean="0">
                <a:solidFill>
                  <a:srgbClr val="000000"/>
                </a:solidFill>
              </a:rPr>
              <a:t>Significant reduction in turn around times due to automated processing</a:t>
            </a:r>
          </a:p>
          <a:p>
            <a:pPr lvl="1">
              <a:lnSpc>
                <a:spcPct val="120000"/>
              </a:lnSpc>
              <a:spcBef>
                <a:spcPts val="600"/>
              </a:spcBef>
            </a:pPr>
            <a:r>
              <a:rPr lang="en-US" sz="2000" dirty="0" smtClean="0">
                <a:solidFill>
                  <a:srgbClr val="000000"/>
                </a:solidFill>
              </a:rPr>
              <a:t>Ability to enforce greater controls (automated error checking, validations at source etc)</a:t>
            </a:r>
          </a:p>
          <a:p>
            <a:pPr lvl="1">
              <a:lnSpc>
                <a:spcPct val="120000"/>
              </a:lnSpc>
              <a:spcBef>
                <a:spcPts val="600"/>
              </a:spcBef>
            </a:pPr>
            <a:r>
              <a:rPr lang="en-US" sz="2000" dirty="0" smtClean="0">
                <a:solidFill>
                  <a:srgbClr val="000000"/>
                </a:solidFill>
              </a:rPr>
              <a:t>Reduction in costs (manpower costs, cost of service delivery)</a:t>
            </a:r>
          </a:p>
          <a:p>
            <a:pPr lvl="1">
              <a:lnSpc>
                <a:spcPct val="120000"/>
              </a:lnSpc>
              <a:spcBef>
                <a:spcPts val="600"/>
              </a:spcBef>
            </a:pPr>
            <a:endParaRPr lang="en-US" sz="2000" dirty="0">
              <a:solidFill>
                <a:srgbClr val="000000"/>
              </a:solidFill>
            </a:endParaRPr>
          </a:p>
        </p:txBody>
      </p:sp>
      <p:sp>
        <p:nvSpPr>
          <p:cNvPr id="5" name="Flowchart: Process 4"/>
          <p:cNvSpPr/>
          <p:nvPr/>
        </p:nvSpPr>
        <p:spPr bwMode="auto">
          <a:xfrm>
            <a:off x="160338" y="1363663"/>
            <a:ext cx="8805862" cy="1050925"/>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dirty="0" smtClean="0"/>
              <a:t>The existing process / sub process may be </a:t>
            </a:r>
            <a:r>
              <a:rPr lang="en-US" b="1" dirty="0" smtClean="0"/>
              <a:t>replaced</a:t>
            </a:r>
            <a:r>
              <a:rPr lang="en-US" dirty="0" smtClean="0"/>
              <a:t> completely by another process / sub process. In many cases, this would imply complete </a:t>
            </a:r>
            <a:r>
              <a:rPr lang="en-US" b="1" dirty="0" smtClean="0"/>
              <a:t>automation</a:t>
            </a:r>
            <a:r>
              <a:rPr lang="en-US" dirty="0" smtClean="0"/>
              <a:t> of the process / sub process..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Some considerations before automating processes</a:t>
            </a:r>
          </a:p>
        </p:txBody>
      </p:sp>
      <p:sp>
        <p:nvSpPr>
          <p:cNvPr id="1680387" name="Rectangle 3"/>
          <p:cNvSpPr>
            <a:spLocks noGrp="1" noChangeArrowheads="1"/>
          </p:cNvSpPr>
          <p:nvPr>
            <p:ph type="body" idx="1"/>
          </p:nvPr>
        </p:nvSpPr>
        <p:spPr>
          <a:xfrm>
            <a:off x="160338" y="1198771"/>
            <a:ext cx="8821737" cy="4951412"/>
          </a:xfrm>
        </p:spPr>
        <p:txBody>
          <a:bodyPr/>
          <a:lstStyle/>
          <a:p>
            <a:pPr>
              <a:lnSpc>
                <a:spcPct val="120000"/>
              </a:lnSpc>
              <a:spcBef>
                <a:spcPts val="600"/>
              </a:spcBef>
            </a:pPr>
            <a:r>
              <a:rPr lang="en-US" sz="1600" dirty="0" smtClean="0">
                <a:solidFill>
                  <a:srgbClr val="000000"/>
                </a:solidFill>
              </a:rPr>
              <a:t>Process design for automated process should take into account: </a:t>
            </a:r>
          </a:p>
          <a:p>
            <a:pPr lvl="1">
              <a:lnSpc>
                <a:spcPct val="120000"/>
              </a:lnSpc>
              <a:spcBef>
                <a:spcPts val="600"/>
              </a:spcBef>
            </a:pPr>
            <a:r>
              <a:rPr lang="en-US" sz="1600" dirty="0" smtClean="0">
                <a:solidFill>
                  <a:srgbClr val="000000"/>
                </a:solidFill>
              </a:rPr>
              <a:t>Selecting transaction types to be automated</a:t>
            </a:r>
          </a:p>
          <a:p>
            <a:pPr lvl="1">
              <a:lnSpc>
                <a:spcPct val="120000"/>
              </a:lnSpc>
              <a:spcBef>
                <a:spcPts val="600"/>
              </a:spcBef>
            </a:pPr>
            <a:r>
              <a:rPr lang="en-US" sz="1600" dirty="0" smtClean="0">
                <a:solidFill>
                  <a:srgbClr val="000000"/>
                </a:solidFill>
              </a:rPr>
              <a:t>Deciding on using off the shelf system and tailoring inputs and outputs, or customizing the system </a:t>
            </a:r>
          </a:p>
          <a:p>
            <a:pPr lvl="1">
              <a:lnSpc>
                <a:spcPct val="120000"/>
              </a:lnSpc>
              <a:spcBef>
                <a:spcPts val="600"/>
              </a:spcBef>
            </a:pPr>
            <a:r>
              <a:rPr lang="en-US" sz="1600" dirty="0" smtClean="0">
                <a:solidFill>
                  <a:srgbClr val="000000"/>
                </a:solidFill>
              </a:rPr>
              <a:t>Following the system and transaction flow</a:t>
            </a:r>
          </a:p>
          <a:p>
            <a:pPr lvl="1">
              <a:lnSpc>
                <a:spcPct val="120000"/>
              </a:lnSpc>
              <a:spcBef>
                <a:spcPts val="600"/>
              </a:spcBef>
            </a:pPr>
            <a:r>
              <a:rPr lang="en-US" sz="1600" dirty="0" smtClean="0">
                <a:solidFill>
                  <a:srgbClr val="000000"/>
                </a:solidFill>
              </a:rPr>
              <a:t>Determining data sources, availability and timing</a:t>
            </a:r>
          </a:p>
          <a:p>
            <a:pPr lvl="1">
              <a:lnSpc>
                <a:spcPct val="120000"/>
              </a:lnSpc>
              <a:spcBef>
                <a:spcPts val="600"/>
              </a:spcBef>
            </a:pPr>
            <a:r>
              <a:rPr lang="en-US" sz="1600" dirty="0" smtClean="0">
                <a:solidFill>
                  <a:srgbClr val="000000"/>
                </a:solidFill>
              </a:rPr>
              <a:t>Understanding how calculations are performed</a:t>
            </a:r>
          </a:p>
          <a:p>
            <a:pPr lvl="1">
              <a:lnSpc>
                <a:spcPct val="120000"/>
              </a:lnSpc>
              <a:spcBef>
                <a:spcPts val="600"/>
              </a:spcBef>
            </a:pPr>
            <a:r>
              <a:rPr lang="en-US" sz="1600" dirty="0" smtClean="0">
                <a:solidFill>
                  <a:srgbClr val="000000"/>
                </a:solidFill>
              </a:rPr>
              <a:t>Selecting validation options for data quality</a:t>
            </a:r>
          </a:p>
          <a:p>
            <a:pPr lvl="1">
              <a:lnSpc>
                <a:spcPct val="120000"/>
              </a:lnSpc>
              <a:spcBef>
                <a:spcPts val="600"/>
              </a:spcBef>
            </a:pPr>
            <a:r>
              <a:rPr lang="en-US" sz="1600" dirty="0" smtClean="0">
                <a:solidFill>
                  <a:srgbClr val="000000"/>
                </a:solidFill>
              </a:rPr>
              <a:t>Tailoring screens and reports</a:t>
            </a:r>
          </a:p>
          <a:p>
            <a:pPr lvl="1">
              <a:lnSpc>
                <a:spcPct val="120000"/>
              </a:lnSpc>
              <a:spcBef>
                <a:spcPts val="600"/>
              </a:spcBef>
            </a:pPr>
            <a:r>
              <a:rPr lang="en-US" sz="1600" dirty="0" smtClean="0">
                <a:solidFill>
                  <a:srgbClr val="000000"/>
                </a:solidFill>
              </a:rPr>
              <a:t>Creating input documents to meet input needs</a:t>
            </a:r>
          </a:p>
          <a:p>
            <a:pPr lvl="1">
              <a:lnSpc>
                <a:spcPct val="120000"/>
              </a:lnSpc>
              <a:spcBef>
                <a:spcPts val="600"/>
              </a:spcBef>
            </a:pPr>
            <a:r>
              <a:rPr lang="en-US" sz="1600" dirty="0" smtClean="0">
                <a:solidFill>
                  <a:srgbClr val="000000"/>
                </a:solidFill>
              </a:rPr>
              <a:t>Creating a pilot (or “sandbox”) system to understand how various types of functionality work</a:t>
            </a:r>
          </a:p>
          <a:p>
            <a:pPr lvl="1">
              <a:lnSpc>
                <a:spcPct val="120000"/>
              </a:lnSpc>
              <a:spcBef>
                <a:spcPts val="600"/>
              </a:spcBef>
            </a:pPr>
            <a:r>
              <a:rPr lang="en-US" sz="1600" dirty="0" smtClean="0">
                <a:solidFill>
                  <a:srgbClr val="000000"/>
                </a:solidFill>
              </a:rPr>
              <a:t>Designing, balancing and reconciling</a:t>
            </a:r>
            <a:endParaRPr lang="en-US" sz="1600" dirty="0">
              <a:solidFill>
                <a:srgbClr val="0000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z="2300" b="1" dirty="0" smtClean="0">
                <a:solidFill>
                  <a:srgbClr val="000000"/>
                </a:solidFill>
              </a:rPr>
              <a:t>Bid Evaluation in e-Procurement - Automation example (G2G) </a:t>
            </a:r>
            <a:br>
              <a:rPr lang="en-US" sz="2300" b="1" dirty="0" smtClean="0">
                <a:solidFill>
                  <a:srgbClr val="000000"/>
                </a:solidFill>
              </a:rPr>
            </a:br>
            <a:endParaRPr lang="en-US" sz="2300" b="1" dirty="0" smtClean="0">
              <a:solidFill>
                <a:srgbClr val="000000"/>
              </a:solidFill>
            </a:endParaRPr>
          </a:p>
        </p:txBody>
      </p:sp>
      <p:sp>
        <p:nvSpPr>
          <p:cNvPr id="1680387" name="Rectangle 3"/>
          <p:cNvSpPr>
            <a:spLocks noGrp="1" noChangeArrowheads="1"/>
          </p:cNvSpPr>
          <p:nvPr>
            <p:ph type="body" idx="1"/>
          </p:nvPr>
        </p:nvSpPr>
        <p:spPr>
          <a:xfrm>
            <a:off x="160338" y="1363663"/>
            <a:ext cx="8821737" cy="4951411"/>
          </a:xfrm>
        </p:spPr>
        <p:txBody>
          <a:bodyPr/>
          <a:lstStyle/>
          <a:p>
            <a:pPr>
              <a:lnSpc>
                <a:spcPct val="120000"/>
              </a:lnSpc>
              <a:spcBef>
                <a:spcPts val="600"/>
              </a:spcBef>
            </a:pPr>
            <a:r>
              <a:rPr lang="en-US" sz="1800" b="1" dirty="0" smtClean="0">
                <a:solidFill>
                  <a:srgbClr val="000000"/>
                </a:solidFill>
              </a:rPr>
              <a:t>Scenario</a:t>
            </a:r>
            <a:r>
              <a:rPr lang="en-US" sz="1800" dirty="0" smtClean="0">
                <a:solidFill>
                  <a:srgbClr val="000000"/>
                </a:solidFill>
              </a:rPr>
              <a:t>: </a:t>
            </a:r>
          </a:p>
          <a:p>
            <a:pPr>
              <a:lnSpc>
                <a:spcPct val="120000"/>
              </a:lnSpc>
              <a:spcBef>
                <a:spcPts val="600"/>
              </a:spcBef>
            </a:pPr>
            <a:r>
              <a:rPr lang="en-US" sz="1600" dirty="0" smtClean="0">
                <a:solidFill>
                  <a:srgbClr val="000000"/>
                </a:solidFill>
              </a:rPr>
              <a:t>The Health department in a large state in India, floats Tender annually for </a:t>
            </a:r>
            <a:r>
              <a:rPr lang="en-US" sz="1600" dirty="0">
                <a:solidFill>
                  <a:srgbClr val="000000"/>
                </a:solidFill>
              </a:rPr>
              <a:t>the </a:t>
            </a:r>
            <a:r>
              <a:rPr lang="en-US" sz="1600" dirty="0" smtClean="0">
                <a:solidFill>
                  <a:srgbClr val="000000"/>
                </a:solidFill>
              </a:rPr>
              <a:t>finalization </a:t>
            </a:r>
            <a:r>
              <a:rPr lang="en-US" sz="1600" dirty="0">
                <a:solidFill>
                  <a:srgbClr val="000000"/>
                </a:solidFill>
              </a:rPr>
              <a:t>of </a:t>
            </a:r>
            <a:r>
              <a:rPr lang="en-US" sz="1600" dirty="0" smtClean="0">
                <a:solidFill>
                  <a:srgbClr val="000000"/>
                </a:solidFill>
              </a:rPr>
              <a:t>Annual Contracts for more than 600 essential drugs. Bidders submit their bids in response to the tender, in paper form.</a:t>
            </a:r>
          </a:p>
          <a:p>
            <a:pPr>
              <a:lnSpc>
                <a:spcPct val="120000"/>
              </a:lnSpc>
              <a:spcBef>
                <a:spcPts val="600"/>
              </a:spcBef>
            </a:pPr>
            <a:endParaRPr lang="en-US" sz="1600" dirty="0" smtClean="0">
              <a:solidFill>
                <a:srgbClr val="000000"/>
              </a:solidFill>
            </a:endParaRPr>
          </a:p>
          <a:p>
            <a:pPr>
              <a:lnSpc>
                <a:spcPct val="120000"/>
              </a:lnSpc>
              <a:spcBef>
                <a:spcPts val="600"/>
              </a:spcBef>
            </a:pPr>
            <a:r>
              <a:rPr lang="en-US" sz="1600" dirty="0" smtClean="0">
                <a:solidFill>
                  <a:srgbClr val="000000"/>
                </a:solidFill>
              </a:rPr>
              <a:t>Bidders can submit bids for one or more (or all) of the drugs, based on their capabilities. Once bid submission closes, the department undertakes the evaluation in the following way:</a:t>
            </a:r>
          </a:p>
          <a:p>
            <a:pPr lvl="1">
              <a:lnSpc>
                <a:spcPct val="120000"/>
              </a:lnSpc>
              <a:spcBef>
                <a:spcPts val="600"/>
              </a:spcBef>
            </a:pPr>
            <a:r>
              <a:rPr lang="en-US" sz="1600" dirty="0" smtClean="0">
                <a:solidFill>
                  <a:srgbClr val="000000"/>
                </a:solidFill>
              </a:rPr>
              <a:t>Department identifies the eligible bidders based on criteria in Tender documents</a:t>
            </a:r>
          </a:p>
          <a:p>
            <a:pPr lvl="1">
              <a:lnSpc>
                <a:spcPct val="120000"/>
              </a:lnSpc>
              <a:spcBef>
                <a:spcPts val="600"/>
              </a:spcBef>
            </a:pPr>
            <a:r>
              <a:rPr lang="en-US" sz="1600" dirty="0" smtClean="0">
                <a:solidFill>
                  <a:srgbClr val="000000"/>
                </a:solidFill>
              </a:rPr>
              <a:t>The commercial bids of the eligible bidders are examined, and for each drug, the list of bidders who have bid for the drug is drawn up, along with their prices</a:t>
            </a:r>
          </a:p>
          <a:p>
            <a:pPr lvl="1">
              <a:lnSpc>
                <a:spcPct val="120000"/>
              </a:lnSpc>
              <a:spcBef>
                <a:spcPts val="600"/>
              </a:spcBef>
            </a:pPr>
            <a:r>
              <a:rPr lang="en-US" sz="1600" dirty="0" smtClean="0">
                <a:solidFill>
                  <a:srgbClr val="000000"/>
                </a:solidFill>
              </a:rPr>
              <a:t>From the list of bids for each drug, a comparative list is drawn up showing the ranks of the bidders (lowest quote to highest)</a:t>
            </a:r>
          </a:p>
          <a:p>
            <a:pPr lvl="1">
              <a:lnSpc>
                <a:spcPct val="120000"/>
              </a:lnSpc>
              <a:spcBef>
                <a:spcPts val="600"/>
              </a:spcBef>
            </a:pPr>
            <a:r>
              <a:rPr lang="en-US" sz="1600" dirty="0" smtClean="0">
                <a:solidFill>
                  <a:srgbClr val="000000"/>
                </a:solidFill>
              </a:rPr>
              <a:t>The lowest bidder in each essential drug is awarded the contract</a:t>
            </a:r>
            <a:endParaRPr lang="en-US" sz="1600" dirty="0">
              <a:solidFill>
                <a:srgbClr val="000000"/>
              </a:solidFill>
            </a:endParaRPr>
          </a:p>
          <a:p>
            <a:pPr>
              <a:lnSpc>
                <a:spcPct val="120000"/>
              </a:lnSpc>
              <a:spcBef>
                <a:spcPts val="600"/>
              </a:spcBef>
            </a:pPr>
            <a:endParaRPr lang="en-US" sz="1600"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5" dur="500"/>
                                        <p:tgtEl>
                                          <p:spTgt spid="168038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0" dur="500"/>
                                        <p:tgtEl>
                                          <p:spTgt spid="168038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25" dur="500"/>
                                        <p:tgtEl>
                                          <p:spTgt spid="168038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30" dur="500"/>
                                        <p:tgtEl>
                                          <p:spTgt spid="1680387">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35" dur="500"/>
                                        <p:tgtEl>
                                          <p:spTgt spid="16803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Problems with manual bid evaluation</a:t>
            </a:r>
          </a:p>
        </p:txBody>
      </p:sp>
      <p:graphicFrame>
        <p:nvGraphicFramePr>
          <p:cNvPr id="5" name="Table 4"/>
          <p:cNvGraphicFramePr>
            <a:graphicFrameLocks noGrp="1"/>
          </p:cNvGraphicFramePr>
          <p:nvPr/>
        </p:nvGraphicFramePr>
        <p:xfrm>
          <a:off x="331786" y="1500179"/>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Drug1</a:t>
                      </a:r>
                      <a:endParaRPr lang="en-GB" sz="1400" dirty="0"/>
                    </a:p>
                  </a:txBody>
                  <a:tcPr/>
                </a:tc>
                <a:tc>
                  <a:txBody>
                    <a:bodyPr/>
                    <a:lstStyle/>
                    <a:p>
                      <a:r>
                        <a:rPr lang="en-GB" sz="1400" dirty="0" smtClean="0"/>
                        <a:t>1.2</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Drug21….</a:t>
                      </a:r>
                      <a:endParaRPr lang="en-GB" sz="1400" dirty="0"/>
                    </a:p>
                  </a:txBody>
                  <a:tcPr/>
                </a:tc>
                <a:tc>
                  <a:txBody>
                    <a:bodyPr/>
                    <a:lstStyle/>
                    <a:p>
                      <a:r>
                        <a:rPr lang="en-GB" sz="1400" dirty="0" smtClean="0"/>
                        <a:t>20</a:t>
                      </a:r>
                      <a:endParaRPr lang="en-GB" sz="1400" dirty="0"/>
                    </a:p>
                  </a:txBody>
                  <a:tcPr/>
                </a:tc>
              </a:tr>
            </a:tbl>
          </a:graphicData>
        </a:graphic>
      </p:graphicFrame>
      <p:graphicFrame>
        <p:nvGraphicFramePr>
          <p:cNvPr id="7" name="Table 6"/>
          <p:cNvGraphicFramePr>
            <a:graphicFrameLocks noGrp="1"/>
          </p:cNvGraphicFramePr>
          <p:nvPr/>
        </p:nvGraphicFramePr>
        <p:xfrm>
          <a:off x="355601" y="3312156"/>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Drug63</a:t>
                      </a:r>
                      <a:endParaRPr lang="en-GB" sz="1400" dirty="0"/>
                    </a:p>
                  </a:txBody>
                  <a:tcPr/>
                </a:tc>
                <a:tc>
                  <a:txBody>
                    <a:bodyPr/>
                    <a:lstStyle/>
                    <a:p>
                      <a:r>
                        <a:rPr lang="en-GB" sz="1400" dirty="0" smtClean="0"/>
                        <a:t>0.50</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21</a:t>
                      </a:r>
                      <a:endParaRPr lang="en-GB" sz="1400" dirty="0"/>
                    </a:p>
                  </a:txBody>
                  <a:tcPr/>
                </a:tc>
              </a:tr>
            </a:tbl>
          </a:graphicData>
        </a:graphic>
      </p:graphicFrame>
      <p:graphicFrame>
        <p:nvGraphicFramePr>
          <p:cNvPr id="8" name="Table 7"/>
          <p:cNvGraphicFramePr>
            <a:graphicFrameLocks noGrp="1"/>
          </p:cNvGraphicFramePr>
          <p:nvPr/>
        </p:nvGraphicFramePr>
        <p:xfrm>
          <a:off x="331786" y="5203184"/>
          <a:ext cx="2068513" cy="111252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Drug3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Drug211….</a:t>
                      </a:r>
                      <a:endParaRPr lang="en-GB" sz="1400" dirty="0"/>
                    </a:p>
                  </a:txBody>
                  <a:tcPr/>
                </a:tc>
                <a:tc>
                  <a:txBody>
                    <a:bodyPr/>
                    <a:lstStyle/>
                    <a:p>
                      <a:r>
                        <a:rPr lang="en-GB" sz="1400" dirty="0" smtClean="0"/>
                        <a:t>26</a:t>
                      </a:r>
                      <a:endParaRPr lang="en-GB" sz="1400" dirty="0"/>
                    </a:p>
                  </a:txBody>
                  <a:tcPr/>
                </a:tc>
              </a:tr>
            </a:tbl>
          </a:graphicData>
        </a:graphic>
      </p:graphicFrame>
      <p:sp>
        <p:nvSpPr>
          <p:cNvPr id="9" name="TextBox 8"/>
          <p:cNvSpPr txBox="1"/>
          <p:nvPr/>
        </p:nvSpPr>
        <p:spPr>
          <a:xfrm>
            <a:off x="709612" y="3004379"/>
            <a:ext cx="1443037" cy="307777"/>
          </a:xfrm>
          <a:prstGeom prst="rect">
            <a:avLst/>
          </a:prstGeom>
          <a:noFill/>
        </p:spPr>
        <p:txBody>
          <a:bodyPr wrap="square" rtlCol="0">
            <a:spAutoFit/>
          </a:bodyPr>
          <a:lstStyle/>
          <a:p>
            <a:r>
              <a:rPr lang="en-GB" sz="1400" dirty="0" smtClean="0"/>
              <a:t>Bidder 2</a:t>
            </a:r>
            <a:endParaRPr lang="en-GB" sz="1400" dirty="0"/>
          </a:p>
        </p:txBody>
      </p:sp>
      <p:sp>
        <p:nvSpPr>
          <p:cNvPr id="10" name="TextBox 9"/>
          <p:cNvSpPr txBox="1"/>
          <p:nvPr/>
        </p:nvSpPr>
        <p:spPr>
          <a:xfrm>
            <a:off x="838197" y="1258879"/>
            <a:ext cx="1443037" cy="307777"/>
          </a:xfrm>
          <a:prstGeom prst="rect">
            <a:avLst/>
          </a:prstGeom>
          <a:noFill/>
        </p:spPr>
        <p:txBody>
          <a:bodyPr wrap="square" rtlCol="0">
            <a:spAutoFit/>
          </a:bodyPr>
          <a:lstStyle/>
          <a:p>
            <a:r>
              <a:rPr lang="en-GB" sz="1400" dirty="0" smtClean="0"/>
              <a:t>Bidder 1</a:t>
            </a:r>
            <a:endParaRPr lang="en-GB" sz="1400" dirty="0"/>
          </a:p>
        </p:txBody>
      </p:sp>
      <p:sp>
        <p:nvSpPr>
          <p:cNvPr id="11" name="TextBox 10"/>
          <p:cNvSpPr txBox="1"/>
          <p:nvPr/>
        </p:nvSpPr>
        <p:spPr>
          <a:xfrm>
            <a:off x="619122" y="4834982"/>
            <a:ext cx="1443037" cy="307777"/>
          </a:xfrm>
          <a:prstGeom prst="rect">
            <a:avLst/>
          </a:prstGeom>
          <a:noFill/>
        </p:spPr>
        <p:txBody>
          <a:bodyPr wrap="square" rtlCol="0">
            <a:spAutoFit/>
          </a:bodyPr>
          <a:lstStyle/>
          <a:p>
            <a:r>
              <a:rPr lang="en-GB" sz="1400" dirty="0" smtClean="0"/>
              <a:t>Bidder 3</a:t>
            </a:r>
            <a:endParaRPr lang="en-GB" sz="1400" dirty="0"/>
          </a:p>
        </p:txBody>
      </p:sp>
      <p:graphicFrame>
        <p:nvGraphicFramePr>
          <p:cNvPr id="12" name="Table 11"/>
          <p:cNvGraphicFramePr>
            <a:graphicFrameLocks noGrp="1"/>
          </p:cNvGraphicFramePr>
          <p:nvPr/>
        </p:nvGraphicFramePr>
        <p:xfrm>
          <a:off x="3639729"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 2</a:t>
                      </a:r>
                      <a:endParaRPr lang="en-GB" sz="1400" dirty="0"/>
                    </a:p>
                  </a:txBody>
                  <a:tcPr/>
                </a:tc>
                <a:tc>
                  <a:txBody>
                    <a:bodyPr/>
                    <a:lstStyle/>
                    <a:p>
                      <a:r>
                        <a:rPr lang="en-GB" sz="1400" dirty="0" smtClean="0"/>
                        <a:t>5</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bl>
          </a:graphicData>
        </a:graphic>
      </p:graphicFrame>
      <p:sp>
        <p:nvSpPr>
          <p:cNvPr id="13" name="TextBox 12"/>
          <p:cNvSpPr txBox="1"/>
          <p:nvPr/>
        </p:nvSpPr>
        <p:spPr>
          <a:xfrm>
            <a:off x="3639730" y="1757363"/>
            <a:ext cx="2068512" cy="307777"/>
          </a:xfrm>
          <a:prstGeom prst="rect">
            <a:avLst/>
          </a:prstGeom>
          <a:noFill/>
        </p:spPr>
        <p:txBody>
          <a:bodyPr wrap="square" rtlCol="0">
            <a:spAutoFit/>
          </a:bodyPr>
          <a:lstStyle/>
          <a:p>
            <a:r>
              <a:rPr lang="en-GB" sz="1400" dirty="0" smtClean="0"/>
              <a:t>Drug 3 – Consolidated </a:t>
            </a:r>
            <a:endParaRPr lang="en-GB" sz="1400" dirty="0"/>
          </a:p>
        </p:txBody>
      </p:sp>
      <p:graphicFrame>
        <p:nvGraphicFramePr>
          <p:cNvPr id="14" name="Table 13"/>
          <p:cNvGraphicFramePr>
            <a:graphicFrameLocks noGrp="1"/>
          </p:cNvGraphicFramePr>
          <p:nvPr/>
        </p:nvGraphicFramePr>
        <p:xfrm>
          <a:off x="6810375" y="2065140"/>
          <a:ext cx="2068513" cy="1483360"/>
        </p:xfrm>
        <a:graphic>
          <a:graphicData uri="http://schemas.openxmlformats.org/drawingml/2006/table">
            <a:tbl>
              <a:tblPr firstRow="1" bandRow="1">
                <a:tableStyleId>{5C22544A-7EE6-4342-B048-85BDC9FD1C3A}</a:tableStyleId>
              </a:tblPr>
              <a:tblGrid>
                <a:gridCol w="1439861"/>
                <a:gridCol w="628652"/>
              </a:tblGrid>
              <a:tr h="370840">
                <a:tc>
                  <a:txBody>
                    <a:bodyPr/>
                    <a:lstStyle/>
                    <a:p>
                      <a:r>
                        <a:rPr lang="en-GB" sz="1400" dirty="0" smtClean="0"/>
                        <a:t>Item</a:t>
                      </a:r>
                      <a:endParaRPr lang="en-GB" sz="1400" dirty="0"/>
                    </a:p>
                  </a:txBody>
                  <a:tcPr/>
                </a:tc>
                <a:tc>
                  <a:txBody>
                    <a:bodyPr/>
                    <a:lstStyle/>
                    <a:p>
                      <a:r>
                        <a:rPr lang="en-GB" sz="1400" dirty="0" smtClean="0"/>
                        <a:t>Rate</a:t>
                      </a:r>
                      <a:endParaRPr lang="en-GB" sz="1400" dirty="0"/>
                    </a:p>
                  </a:txBody>
                  <a:tcPr/>
                </a:tc>
              </a:tr>
              <a:tr h="370840">
                <a:tc>
                  <a:txBody>
                    <a:bodyPr/>
                    <a:lstStyle/>
                    <a:p>
                      <a:r>
                        <a:rPr lang="en-GB" sz="1400" dirty="0" smtClean="0"/>
                        <a:t>Bidder1</a:t>
                      </a:r>
                      <a:endParaRPr lang="en-GB" sz="1400" dirty="0"/>
                    </a:p>
                  </a:txBody>
                  <a:tcPr/>
                </a:tc>
                <a:tc>
                  <a:txBody>
                    <a:bodyPr/>
                    <a:lstStyle/>
                    <a:p>
                      <a:r>
                        <a:rPr lang="en-GB" sz="1400" dirty="0" smtClean="0"/>
                        <a:t>3.4</a:t>
                      </a:r>
                      <a:endParaRPr lang="en-GB" sz="1400" dirty="0"/>
                    </a:p>
                  </a:txBody>
                  <a:tcPr/>
                </a:tc>
              </a:tr>
              <a:tr h="370840">
                <a:tc>
                  <a:txBody>
                    <a:bodyPr/>
                    <a:lstStyle/>
                    <a:p>
                      <a:r>
                        <a:rPr lang="en-GB" sz="1400" dirty="0" smtClean="0"/>
                        <a:t>Bidder3</a:t>
                      </a:r>
                      <a:endParaRPr lang="en-GB" sz="1400" dirty="0"/>
                    </a:p>
                  </a:txBody>
                  <a:tcPr/>
                </a:tc>
                <a:tc>
                  <a:txBody>
                    <a:bodyPr/>
                    <a:lstStyle/>
                    <a:p>
                      <a:r>
                        <a:rPr lang="en-GB" sz="1400" dirty="0" smtClean="0"/>
                        <a:t>4.2</a:t>
                      </a:r>
                      <a:endParaRPr lang="en-GB" sz="1400" dirty="0"/>
                    </a:p>
                  </a:txBody>
                  <a:tcPr/>
                </a:tc>
              </a:tr>
              <a:tr h="370840">
                <a:tc>
                  <a:txBody>
                    <a:bodyPr/>
                    <a:lstStyle/>
                    <a:p>
                      <a:r>
                        <a:rPr lang="en-GB" sz="1400" dirty="0" smtClean="0"/>
                        <a:t>Bidder2</a:t>
                      </a:r>
                      <a:endParaRPr lang="en-GB" sz="1400" dirty="0"/>
                    </a:p>
                  </a:txBody>
                  <a:tcPr/>
                </a:tc>
                <a:tc>
                  <a:txBody>
                    <a:bodyPr/>
                    <a:lstStyle/>
                    <a:p>
                      <a:r>
                        <a:rPr lang="en-GB" sz="1400" dirty="0" smtClean="0"/>
                        <a:t>5</a:t>
                      </a:r>
                      <a:endParaRPr lang="en-GB" sz="1400" dirty="0"/>
                    </a:p>
                  </a:txBody>
                  <a:tcPr/>
                </a:tc>
              </a:tr>
            </a:tbl>
          </a:graphicData>
        </a:graphic>
      </p:graphicFrame>
      <p:sp>
        <p:nvSpPr>
          <p:cNvPr id="15" name="TextBox 14"/>
          <p:cNvSpPr txBox="1"/>
          <p:nvPr/>
        </p:nvSpPr>
        <p:spPr>
          <a:xfrm>
            <a:off x="6810375" y="1707953"/>
            <a:ext cx="2068513" cy="307777"/>
          </a:xfrm>
          <a:prstGeom prst="rect">
            <a:avLst/>
          </a:prstGeom>
          <a:noFill/>
        </p:spPr>
        <p:txBody>
          <a:bodyPr wrap="square" rtlCol="0">
            <a:spAutoFit/>
          </a:bodyPr>
          <a:lstStyle/>
          <a:p>
            <a:r>
              <a:rPr lang="en-GB" sz="1400" dirty="0" smtClean="0"/>
              <a:t>Drug 3 – Ranking</a:t>
            </a:r>
            <a:endParaRPr lang="en-GB" sz="1400" dirty="0"/>
          </a:p>
        </p:txBody>
      </p:sp>
      <p:sp>
        <p:nvSpPr>
          <p:cNvPr id="16" name="Right Arrow 15"/>
          <p:cNvSpPr/>
          <p:nvPr/>
        </p:nvSpPr>
        <p:spPr bwMode="auto">
          <a:xfrm>
            <a:off x="2713703"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7" name="Right Arrow 16"/>
          <p:cNvSpPr/>
          <p:nvPr/>
        </p:nvSpPr>
        <p:spPr bwMode="auto">
          <a:xfrm>
            <a:off x="5919019" y="2654710"/>
            <a:ext cx="648929" cy="34966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8" name="Rectangle 3"/>
          <p:cNvSpPr txBox="1">
            <a:spLocks noChangeArrowheads="1"/>
          </p:cNvSpPr>
          <p:nvPr/>
        </p:nvSpPr>
        <p:spPr bwMode="auto">
          <a:xfrm>
            <a:off x="2943225" y="3871913"/>
            <a:ext cx="6038850" cy="24431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Large number of bidders (in hundreds)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cs typeface="+mn-cs"/>
              </a:rPr>
              <a:t>Each</a:t>
            </a:r>
            <a:r>
              <a:rPr kumimoji="0" lang="en-US" sz="1600" b="0" i="0" u="none" strike="noStrike" kern="0" cap="none" spc="0" normalizeH="0" noProof="0" dirty="0" smtClean="0">
                <a:ln>
                  <a:noFill/>
                </a:ln>
                <a:solidFill>
                  <a:srgbClr val="000000"/>
                </a:solidFill>
                <a:effectLst/>
                <a:uLnTx/>
                <a:uFillTx/>
                <a:latin typeface="+mn-lt"/>
                <a:cs typeface="+mn-cs"/>
              </a:rPr>
              <a:t> bidder on average bids for more than 30 drugs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Significant efforts in manually sifting through the bids and preparing comparative tables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cs typeface="+mn-cs"/>
              </a:rPr>
              <a:t>High chance for manual errors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kern="0" dirty="0" smtClean="0">
                <a:solidFill>
                  <a:srgbClr val="000000"/>
                </a:solidFill>
                <a:latin typeface="+mn-lt"/>
                <a:cs typeface="+mn-cs"/>
              </a:rPr>
              <a:t>Process takes </a:t>
            </a:r>
            <a:r>
              <a:rPr lang="en-US" sz="1600" b="1" kern="0" dirty="0" smtClean="0">
                <a:solidFill>
                  <a:srgbClr val="000000"/>
                </a:solidFill>
                <a:latin typeface="+mn-lt"/>
                <a:cs typeface="+mn-cs"/>
              </a:rPr>
              <a:t>more than 2 months </a:t>
            </a:r>
            <a:r>
              <a:rPr lang="en-US" sz="1600" kern="0" dirty="0" smtClean="0">
                <a:solidFill>
                  <a:srgbClr val="000000"/>
                </a:solidFill>
                <a:latin typeface="+mn-lt"/>
                <a:cs typeface="+mn-cs"/>
              </a:rPr>
              <a:t>on an average</a:t>
            </a:r>
            <a:endParaRPr kumimoji="0" lang="en-US" sz="1600" b="0" i="0" u="none" strike="noStrike" kern="0" cap="none" spc="0" normalizeH="0" noProof="0" dirty="0" smtClean="0">
              <a:ln>
                <a:noFill/>
              </a:ln>
              <a:solidFill>
                <a:srgbClr val="000000"/>
              </a:solidFill>
              <a:effectLst/>
              <a:uLnTx/>
              <a:uFillTx/>
              <a:latin typeface="+mn-lt"/>
              <a:cs typeface="+mn-cs"/>
            </a:endParaRP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endParaRPr kumimoji="0" lang="en-US" sz="1600" b="0" i="0" u="none" strike="noStrike" kern="0" cap="none" spc="0" normalizeH="0" baseline="0" noProof="0" dirty="0">
              <a:ln>
                <a:noFill/>
              </a:ln>
              <a:solidFill>
                <a:srgbClr val="000000"/>
              </a:solidFill>
              <a:effectLst/>
              <a:uLnTx/>
              <a:uFillTx/>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linds(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linds(horizontal)">
                                      <p:cBhvr>
                                        <p:cTn id="38" dur="500"/>
                                        <p:tgtEl>
                                          <p:spTgt spid="14"/>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linds(horizontal)">
                                      <p:cBhvr>
                                        <p:cTn id="41" dur="500"/>
                                        <p:tgtEl>
                                          <p:spTgt spid="1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linds(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18">
                                            <p:txEl>
                                              <p:pRg st="0" end="0"/>
                                            </p:txEl>
                                          </p:spTgt>
                                        </p:tgtEl>
                                        <p:attrNameLst>
                                          <p:attrName>style.visibility</p:attrName>
                                        </p:attrNameLst>
                                      </p:cBhvr>
                                      <p:to>
                                        <p:strVal val="visible"/>
                                      </p:to>
                                    </p:set>
                                    <p:animEffect transition="in" filter="box(in)">
                                      <p:cBhvr>
                                        <p:cTn id="49" dur="500"/>
                                        <p:tgtEl>
                                          <p:spTgt spid="18">
                                            <p:txEl>
                                              <p:pRg st="0" end="0"/>
                                            </p:txEl>
                                          </p:spTgt>
                                        </p:tgtEl>
                                      </p:cBhvr>
                                    </p:animEffect>
                                  </p:childTnLst>
                                </p:cTn>
                              </p:par>
                              <p:par>
                                <p:cTn id="50" presetID="4" presetClass="entr" presetSubtype="16" fill="hold" nodeType="withEffect">
                                  <p:stCondLst>
                                    <p:cond delay="0"/>
                                  </p:stCondLst>
                                  <p:childTnLst>
                                    <p:set>
                                      <p:cBhvr>
                                        <p:cTn id="51" dur="1" fill="hold">
                                          <p:stCondLst>
                                            <p:cond delay="0"/>
                                          </p:stCondLst>
                                        </p:cTn>
                                        <p:tgtEl>
                                          <p:spTgt spid="18">
                                            <p:txEl>
                                              <p:pRg st="1" end="1"/>
                                            </p:txEl>
                                          </p:spTgt>
                                        </p:tgtEl>
                                        <p:attrNameLst>
                                          <p:attrName>style.visibility</p:attrName>
                                        </p:attrNameLst>
                                      </p:cBhvr>
                                      <p:to>
                                        <p:strVal val="visible"/>
                                      </p:to>
                                    </p:set>
                                    <p:animEffect transition="in" filter="box(in)">
                                      <p:cBhvr>
                                        <p:cTn id="52" dur="500"/>
                                        <p:tgtEl>
                                          <p:spTgt spid="18">
                                            <p:txEl>
                                              <p:pRg st="1" end="1"/>
                                            </p:txEl>
                                          </p:spTgt>
                                        </p:tgtEl>
                                      </p:cBhvr>
                                    </p:animEffect>
                                  </p:childTnLst>
                                </p:cTn>
                              </p:par>
                              <p:par>
                                <p:cTn id="53" presetID="4" presetClass="entr" presetSubtype="16" fill="hold" nodeType="withEffect">
                                  <p:stCondLst>
                                    <p:cond delay="0"/>
                                  </p:stCondLst>
                                  <p:childTnLst>
                                    <p:set>
                                      <p:cBhvr>
                                        <p:cTn id="54" dur="1" fill="hold">
                                          <p:stCondLst>
                                            <p:cond delay="0"/>
                                          </p:stCondLst>
                                        </p:cTn>
                                        <p:tgtEl>
                                          <p:spTgt spid="18">
                                            <p:txEl>
                                              <p:pRg st="2" end="2"/>
                                            </p:txEl>
                                          </p:spTgt>
                                        </p:tgtEl>
                                        <p:attrNameLst>
                                          <p:attrName>style.visibility</p:attrName>
                                        </p:attrNameLst>
                                      </p:cBhvr>
                                      <p:to>
                                        <p:strVal val="visible"/>
                                      </p:to>
                                    </p:set>
                                    <p:animEffect transition="in" filter="box(in)">
                                      <p:cBhvr>
                                        <p:cTn id="55" dur="500"/>
                                        <p:tgtEl>
                                          <p:spTgt spid="18">
                                            <p:txEl>
                                              <p:pRg st="2" end="2"/>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18">
                                            <p:txEl>
                                              <p:pRg st="3" end="3"/>
                                            </p:txEl>
                                          </p:spTgt>
                                        </p:tgtEl>
                                        <p:attrNameLst>
                                          <p:attrName>style.visibility</p:attrName>
                                        </p:attrNameLst>
                                      </p:cBhvr>
                                      <p:to>
                                        <p:strVal val="visible"/>
                                      </p:to>
                                    </p:set>
                                    <p:animEffect transition="in" filter="box(in)">
                                      <p:cBhvr>
                                        <p:cTn id="58" dur="500"/>
                                        <p:tgtEl>
                                          <p:spTgt spid="18">
                                            <p:txEl>
                                              <p:pRg st="3" end="3"/>
                                            </p:txEl>
                                          </p:spTgt>
                                        </p:tgtEl>
                                      </p:cBhvr>
                                    </p:animEffect>
                                  </p:childTnLst>
                                </p:cTn>
                              </p:par>
                              <p:par>
                                <p:cTn id="59" presetID="4" presetClass="entr" presetSubtype="16" fill="hold" nodeType="withEffect">
                                  <p:stCondLst>
                                    <p:cond delay="0"/>
                                  </p:stCondLst>
                                  <p:childTnLst>
                                    <p:set>
                                      <p:cBhvr>
                                        <p:cTn id="60" dur="1" fill="hold">
                                          <p:stCondLst>
                                            <p:cond delay="0"/>
                                          </p:stCondLst>
                                        </p:cTn>
                                        <p:tgtEl>
                                          <p:spTgt spid="18">
                                            <p:txEl>
                                              <p:pRg st="4" end="4"/>
                                            </p:txEl>
                                          </p:spTgt>
                                        </p:tgtEl>
                                        <p:attrNameLst>
                                          <p:attrName>style.visibility</p:attrName>
                                        </p:attrNameLst>
                                      </p:cBhvr>
                                      <p:to>
                                        <p:strVal val="visible"/>
                                      </p:to>
                                    </p:set>
                                    <p:animEffect transition="in" filter="box(in)">
                                      <p:cBhvr>
                                        <p:cTn id="61"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5" grpId="0"/>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Scenario </a:t>
            </a:r>
            <a:r>
              <a:rPr lang="en-US" b="1" smtClean="0">
                <a:solidFill>
                  <a:srgbClr val="000000"/>
                </a:solidFill>
              </a:rPr>
              <a:t>under e-Procurement</a:t>
            </a:r>
            <a:endParaRPr lang="en-US" b="1" dirty="0" smtClean="0">
              <a:solidFill>
                <a:srgbClr val="000000"/>
              </a:solidFill>
            </a:endParaRPr>
          </a:p>
        </p:txBody>
      </p:sp>
      <p:graphicFrame>
        <p:nvGraphicFramePr>
          <p:cNvPr id="19" name="Diagram 18"/>
          <p:cNvGraphicFramePr/>
          <p:nvPr/>
        </p:nvGraphicFramePr>
        <p:xfrm>
          <a:off x="203202" y="1125528"/>
          <a:ext cx="8540750" cy="2703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3"/>
          <p:cNvSpPr txBox="1">
            <a:spLocks noChangeArrowheads="1"/>
          </p:cNvSpPr>
          <p:nvPr/>
        </p:nvSpPr>
        <p:spPr bwMode="auto">
          <a:xfrm>
            <a:off x="160338" y="3829041"/>
            <a:ext cx="8821737" cy="26781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E-Procurement</a:t>
            </a:r>
            <a:r>
              <a:rPr kumimoji="0" lang="en-US" sz="1600" b="0" i="0" u="none" strike="noStrike" kern="0" cap="none" spc="0" normalizeH="0" noProof="0" dirty="0" smtClean="0">
                <a:ln>
                  <a:noFill/>
                </a:ln>
                <a:solidFill>
                  <a:srgbClr val="000000"/>
                </a:solidFill>
                <a:effectLst/>
                <a:uLnTx/>
                <a:uFillTx/>
                <a:latin typeface="+mn-lt"/>
                <a:ea typeface="+mn-ea"/>
                <a:cs typeface="+mn-cs"/>
              </a:rPr>
              <a:t> system auto-generates the comparative sheet immediately after the eligible bidders are shortlisted by the department</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lang="en-US" sz="1600" b="1" kern="0" dirty="0" smtClean="0">
                <a:solidFill>
                  <a:srgbClr val="000000"/>
                </a:solidFill>
                <a:latin typeface="+mn-lt"/>
                <a:cs typeface="+mn-cs"/>
              </a:rPr>
              <a:t>The step which took months earlier is now completed within a couple of hours</a:t>
            </a:r>
          </a:p>
          <a:p>
            <a:pPr marL="349250" marR="0" lvl="0" indent="-349250" algn="l" defTabSz="695325" rtl="0" eaLnBrk="1" fontAlgn="base" latinLnBrk="0" hangingPunct="1">
              <a:lnSpc>
                <a:spcPct val="120000"/>
              </a:lnSpc>
              <a:spcBef>
                <a:spcPts val="600"/>
              </a:spcBef>
              <a:spcAft>
                <a:spcPct val="20000"/>
              </a:spcAft>
              <a:buClrTx/>
              <a:buSzPct val="100000"/>
              <a:buFont typeface="Arial" pitchFamily="34" charset="0"/>
              <a:buChar char="•"/>
              <a:tabLst/>
              <a:defRPr/>
            </a:pPr>
            <a:r>
              <a:rPr kumimoji="0" lang="en-US" sz="1600" b="0" i="0" u="none" strike="noStrike" kern="0" cap="none" spc="0" normalizeH="0" noProof="0" dirty="0" smtClean="0">
                <a:ln>
                  <a:noFill/>
                </a:ln>
                <a:solidFill>
                  <a:srgbClr val="000000"/>
                </a:solidFill>
                <a:effectLst/>
                <a:uLnTx/>
                <a:uFillTx/>
                <a:latin typeface="+mn-lt"/>
                <a:ea typeface="+mn-ea"/>
                <a:cs typeface="+mn-cs"/>
              </a:rPr>
              <a:t>Benefits to he department:</a:t>
            </a:r>
          </a:p>
          <a:p>
            <a:pPr marL="806450" lvl="1" indent="-349250" defTabSz="695325">
              <a:lnSpc>
                <a:spcPct val="120000"/>
              </a:lnSpc>
              <a:spcBef>
                <a:spcPts val="600"/>
              </a:spcBef>
              <a:spcAft>
                <a:spcPct val="20000"/>
              </a:spcAft>
              <a:buSzPct val="100000"/>
              <a:buFont typeface="Wingdings" pitchFamily="2" charset="2"/>
              <a:buChar char="Ø"/>
            </a:pPr>
            <a:r>
              <a:rPr lang="en-US" sz="1600" kern="0" dirty="0" smtClean="0">
                <a:solidFill>
                  <a:srgbClr val="000000"/>
                </a:solidFill>
                <a:latin typeface="+mn-lt"/>
                <a:cs typeface="+mn-cs"/>
              </a:rPr>
              <a:t>Huge time and administration cost savings, by use of shared platform</a:t>
            </a:r>
          </a:p>
          <a:p>
            <a:pPr marL="806450" lvl="1" indent="-349250" defTabSz="695325">
              <a:lnSpc>
                <a:spcPct val="120000"/>
              </a:lnSpc>
              <a:spcBef>
                <a:spcPts val="600"/>
              </a:spcBef>
              <a:spcAft>
                <a:spcPct val="20000"/>
              </a:spcAft>
              <a:buSzPct val="100000"/>
              <a:buFont typeface="Wingdings" pitchFamily="2" charset="2"/>
              <a:buChar char="Ø"/>
            </a:pPr>
            <a:r>
              <a:rPr kumimoji="0" lang="en-US" sz="1600" b="0" i="0" u="none" strike="noStrike" kern="0" cap="none" spc="0" normalizeH="0" noProof="0" dirty="0" smtClean="0">
                <a:ln>
                  <a:noFill/>
                </a:ln>
                <a:solidFill>
                  <a:srgbClr val="000000"/>
                </a:solidFill>
                <a:effectLst/>
                <a:uLnTx/>
                <a:uFillTx/>
                <a:latin typeface="+mn-lt"/>
                <a:ea typeface="+mn-ea"/>
                <a:cs typeface="+mn-cs"/>
              </a:rPr>
              <a:t>Increased transparency in the procurement process and in the department among vendors </a:t>
            </a:r>
            <a:endParaRPr kumimoji="0" lang="en-US" sz="1600" b="0" i="0" u="none" strike="noStrike" kern="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xEl>
                                              <p:pRg st="1" end="1"/>
                                            </p:txEl>
                                          </p:spTgt>
                                        </p:tgtEl>
                                        <p:attrNameLst>
                                          <p:attrName>style.visibility</p:attrName>
                                        </p:attrNameLst>
                                      </p:cBhvr>
                                      <p:to>
                                        <p:strVal val="visible"/>
                                      </p:to>
                                    </p:set>
                                    <p:animEffect transition="in" filter="blinds(horizontal)">
                                      <p:cBhvr>
                                        <p:cTn id="12" dur="500"/>
                                        <p:tgtEl>
                                          <p:spTgt spid="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animEffect transition="in" filter="blinds(horizontal)">
                                      <p:cBhvr>
                                        <p:cTn id="17" dur="500"/>
                                        <p:tgtEl>
                                          <p:spTgt spid="2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
                                            <p:txEl>
                                              <p:pRg st="3" end="3"/>
                                            </p:txEl>
                                          </p:spTgt>
                                        </p:tgtEl>
                                        <p:attrNameLst>
                                          <p:attrName>style.visibility</p:attrName>
                                        </p:attrNameLst>
                                      </p:cBhvr>
                                      <p:to>
                                        <p:strVal val="visible"/>
                                      </p:to>
                                    </p:set>
                                    <p:animEffect transition="in" filter="blinds(horizontal)">
                                      <p:cBhvr>
                                        <p:cTn id="22" dur="500"/>
                                        <p:tgtEl>
                                          <p:spTgt spid="2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animEffect transition="in" filter="blinds(horizontal)">
                                      <p:cBhvr>
                                        <p:cTn id="2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68171"/>
            <a:ext cx="8805862" cy="755650"/>
          </a:xfrm>
        </p:spPr>
        <p:txBody>
          <a:bodyPr/>
          <a:lstStyle/>
          <a:p>
            <a:r>
              <a:rPr lang="en-US" b="1" dirty="0" smtClean="0">
                <a:solidFill>
                  <a:srgbClr val="000000"/>
                </a:solidFill>
              </a:rPr>
              <a:t>Technology aids in Process Re-design</a:t>
            </a:r>
          </a:p>
        </p:txBody>
      </p:sp>
      <p:sp>
        <p:nvSpPr>
          <p:cNvPr id="1680387" name="Rectangle 3"/>
          <p:cNvSpPr>
            <a:spLocks noGrp="1" noChangeArrowheads="1"/>
          </p:cNvSpPr>
          <p:nvPr>
            <p:ph type="body" idx="1"/>
          </p:nvPr>
        </p:nvSpPr>
        <p:spPr>
          <a:xfrm>
            <a:off x="160338" y="1123821"/>
            <a:ext cx="8821737" cy="4951412"/>
          </a:xfrm>
        </p:spPr>
        <p:txBody>
          <a:bodyPr/>
          <a:lstStyle/>
          <a:p>
            <a:pPr>
              <a:lnSpc>
                <a:spcPct val="120000"/>
              </a:lnSpc>
              <a:spcBef>
                <a:spcPts val="600"/>
              </a:spcBef>
            </a:pPr>
            <a:r>
              <a:rPr lang="en-US" sz="1800" dirty="0" smtClean="0">
                <a:solidFill>
                  <a:srgbClr val="000000"/>
                </a:solidFill>
              </a:rPr>
              <a:t>Process re-design should take into account the latest technology aids, which can reduce time and cost parameters significantly. These technology aids include:</a:t>
            </a:r>
          </a:p>
          <a:p>
            <a:pPr lvl="1">
              <a:lnSpc>
                <a:spcPct val="120000"/>
              </a:lnSpc>
              <a:spcBef>
                <a:spcPts val="600"/>
              </a:spcBef>
            </a:pPr>
            <a:r>
              <a:rPr lang="en-US" dirty="0" smtClean="0">
                <a:solidFill>
                  <a:srgbClr val="000000"/>
                </a:solidFill>
              </a:rPr>
              <a:t>Handheld devices: Collection of data at remote location, digitizing data at source</a:t>
            </a:r>
          </a:p>
          <a:p>
            <a:pPr lvl="1">
              <a:lnSpc>
                <a:spcPct val="120000"/>
              </a:lnSpc>
              <a:spcBef>
                <a:spcPts val="600"/>
              </a:spcBef>
            </a:pPr>
            <a:r>
              <a:rPr lang="en-US" dirty="0" smtClean="0">
                <a:solidFill>
                  <a:srgbClr val="000000"/>
                </a:solidFill>
              </a:rPr>
              <a:t>Shared databases: Real time updating of data by multiple systems, one stop service delivery possibilities</a:t>
            </a:r>
          </a:p>
          <a:p>
            <a:pPr lvl="1">
              <a:lnSpc>
                <a:spcPct val="120000"/>
              </a:lnSpc>
              <a:spcBef>
                <a:spcPts val="600"/>
              </a:spcBef>
            </a:pPr>
            <a:r>
              <a:rPr lang="en-US" dirty="0" smtClean="0">
                <a:solidFill>
                  <a:srgbClr val="000000"/>
                </a:solidFill>
              </a:rPr>
              <a:t>GPS Technologies: Allows remote tracking </a:t>
            </a:r>
          </a:p>
          <a:p>
            <a:pPr lvl="1">
              <a:lnSpc>
                <a:spcPct val="120000"/>
              </a:lnSpc>
              <a:spcBef>
                <a:spcPts val="600"/>
              </a:spcBef>
            </a:pPr>
            <a:r>
              <a:rPr lang="en-US" dirty="0" smtClean="0">
                <a:solidFill>
                  <a:srgbClr val="000000"/>
                </a:solidFill>
              </a:rPr>
              <a:t>Biometric Technologies: Authentication, Identification of duplicates, de-duplication</a:t>
            </a:r>
          </a:p>
          <a:p>
            <a:pPr lvl="1">
              <a:lnSpc>
                <a:spcPct val="120000"/>
              </a:lnSpc>
              <a:spcBef>
                <a:spcPts val="600"/>
              </a:spcBef>
            </a:pPr>
            <a:r>
              <a:rPr lang="en-US" dirty="0" smtClean="0">
                <a:solidFill>
                  <a:srgbClr val="000000"/>
                </a:solidFill>
              </a:rPr>
              <a:t>Smart Card / RFID Technologies: Authentication, tracking, account management</a:t>
            </a:r>
            <a:endParaRPr lang="en-US" dirty="0">
              <a:solidFill>
                <a:srgbClr val="000000"/>
              </a:solidFill>
            </a:endParaRPr>
          </a:p>
          <a:p>
            <a:pPr>
              <a:lnSpc>
                <a:spcPct val="120000"/>
              </a:lnSpc>
              <a:spcBef>
                <a:spcPts val="600"/>
              </a:spcBef>
            </a:pPr>
            <a:endParaRPr lang="en-US" sz="1800" dirty="0" smtClean="0">
              <a:solidFill>
                <a:srgbClr val="000000"/>
              </a:solidFill>
            </a:endParaRPr>
          </a:p>
          <a:p>
            <a:pPr>
              <a:lnSpc>
                <a:spcPct val="120000"/>
              </a:lnSpc>
              <a:spcBef>
                <a:spcPts val="600"/>
              </a:spcBef>
            </a:pPr>
            <a:r>
              <a:rPr lang="en-US" sz="1800" dirty="0" smtClean="0">
                <a:solidFill>
                  <a:srgbClr val="000000"/>
                </a:solidFill>
              </a:rPr>
              <a:t>Best practices from other environments are a good starting point for identifying what technologies are relevant in the current context…</a:t>
            </a:r>
            <a:endParaRPr lang="en-US" sz="1800" dirty="0">
              <a:solidFill>
                <a:srgbClr val="000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31606"/>
            <a:ext cx="8805862" cy="755650"/>
          </a:xfrm>
        </p:spPr>
        <p:txBody>
          <a:bodyPr/>
          <a:lstStyle/>
          <a:p>
            <a:r>
              <a:rPr lang="en-US" b="1" dirty="0" smtClean="0">
                <a:solidFill>
                  <a:srgbClr val="000000"/>
                </a:solidFill>
              </a:rPr>
              <a:t>Documenting the process design</a:t>
            </a:r>
          </a:p>
        </p:txBody>
      </p:sp>
      <p:sp>
        <p:nvSpPr>
          <p:cNvPr id="1680387" name="Rectangle 3"/>
          <p:cNvSpPr>
            <a:spLocks noGrp="1" noChangeArrowheads="1"/>
          </p:cNvSpPr>
          <p:nvPr>
            <p:ph type="body" idx="1"/>
          </p:nvPr>
        </p:nvSpPr>
        <p:spPr>
          <a:xfrm>
            <a:off x="322263" y="868987"/>
            <a:ext cx="8821737" cy="4951412"/>
          </a:xfrm>
        </p:spPr>
        <p:txBody>
          <a:bodyPr/>
          <a:lstStyle/>
          <a:p>
            <a:pPr>
              <a:lnSpc>
                <a:spcPct val="120000"/>
              </a:lnSpc>
            </a:pPr>
            <a:r>
              <a:rPr lang="en-US" dirty="0" smtClean="0">
                <a:solidFill>
                  <a:srgbClr val="000000"/>
                </a:solidFill>
              </a:rPr>
              <a:t>Once the process design is completed, the re-engineered process should be documented in the form of “to-be” process maps</a:t>
            </a:r>
          </a:p>
          <a:p>
            <a:pPr>
              <a:lnSpc>
                <a:spcPct val="120000"/>
              </a:lnSpc>
            </a:pPr>
            <a:r>
              <a:rPr lang="en-US" dirty="0" smtClean="0">
                <a:solidFill>
                  <a:srgbClr val="000000"/>
                </a:solidFill>
              </a:rPr>
              <a:t>The documentation of “to-be” process should include the related changes and implications in:</a:t>
            </a:r>
            <a:endParaRPr lang="en-US" dirty="0">
              <a:solidFill>
                <a:srgbClr val="000000"/>
              </a:solidFill>
            </a:endParaRPr>
          </a:p>
          <a:p>
            <a:pPr lvl="1">
              <a:lnSpc>
                <a:spcPct val="120000"/>
              </a:lnSpc>
            </a:pPr>
            <a:r>
              <a:rPr lang="en-US" sz="2000" dirty="0">
                <a:solidFill>
                  <a:srgbClr val="000000"/>
                </a:solidFill>
              </a:rPr>
              <a:t>Policies and Procedures</a:t>
            </a:r>
          </a:p>
          <a:p>
            <a:pPr lvl="1">
              <a:lnSpc>
                <a:spcPct val="120000"/>
              </a:lnSpc>
            </a:pPr>
            <a:r>
              <a:rPr lang="en-US" sz="2000" dirty="0">
                <a:solidFill>
                  <a:srgbClr val="000000"/>
                </a:solidFill>
              </a:rPr>
              <a:t>Technology</a:t>
            </a:r>
          </a:p>
          <a:p>
            <a:pPr lvl="1">
              <a:lnSpc>
                <a:spcPct val="120000"/>
              </a:lnSpc>
            </a:pPr>
            <a:r>
              <a:rPr lang="en-US" sz="2000" dirty="0" smtClean="0">
                <a:solidFill>
                  <a:srgbClr val="000000"/>
                </a:solidFill>
              </a:rPr>
              <a:t>Organization</a:t>
            </a:r>
            <a:endParaRPr lang="en-US" sz="2000" dirty="0">
              <a:solidFill>
                <a:srgbClr val="000000"/>
              </a:solidFill>
            </a:endParaRPr>
          </a:p>
          <a:p>
            <a:pPr lvl="1">
              <a:lnSpc>
                <a:spcPct val="120000"/>
              </a:lnSpc>
            </a:pPr>
            <a:r>
              <a:rPr lang="en-US" sz="2000" dirty="0">
                <a:solidFill>
                  <a:srgbClr val="000000"/>
                </a:solidFill>
              </a:rPr>
              <a:t>Facilities</a:t>
            </a:r>
          </a:p>
          <a:p>
            <a:pPr lvl="1">
              <a:lnSpc>
                <a:spcPct val="120000"/>
              </a:lnSpc>
            </a:pPr>
            <a:r>
              <a:rPr lang="en-US" sz="2000" dirty="0">
                <a:solidFill>
                  <a:srgbClr val="000000"/>
                </a:solidFill>
              </a:rPr>
              <a:t>Data</a:t>
            </a:r>
          </a:p>
          <a:p>
            <a:pPr lvl="1">
              <a:lnSpc>
                <a:spcPct val="120000"/>
              </a:lnSpc>
            </a:pPr>
            <a:r>
              <a:rPr lang="en-US" sz="2000" dirty="0" smtClean="0">
                <a:solidFill>
                  <a:srgbClr val="000000"/>
                </a:solidFill>
              </a:rPr>
              <a:t>Target metrics for key parameters</a:t>
            </a:r>
          </a:p>
          <a:p>
            <a:pPr lvl="1">
              <a:lnSpc>
                <a:spcPct val="120000"/>
              </a:lnSpc>
            </a:pPr>
            <a:r>
              <a:rPr lang="en-US" sz="2000" dirty="0" smtClean="0">
                <a:solidFill>
                  <a:srgbClr val="000000"/>
                </a:solidFill>
              </a:rPr>
              <a:t>Performance </a:t>
            </a:r>
            <a:r>
              <a:rPr lang="en-US" sz="2000" dirty="0">
                <a:solidFill>
                  <a:srgbClr val="000000"/>
                </a:solidFill>
              </a:rPr>
              <a:t>Measurement</a:t>
            </a:r>
          </a:p>
          <a:p>
            <a:pPr lvl="1">
              <a:lnSpc>
                <a:spcPct val="120000"/>
              </a:lnSpc>
            </a:pPr>
            <a:r>
              <a:rPr lang="en-US" sz="2000" dirty="0">
                <a:solidFill>
                  <a:srgbClr val="000000"/>
                </a:solidFill>
              </a:rPr>
              <a:t>Benefits</a:t>
            </a:r>
          </a:p>
          <a:p>
            <a:pPr lvl="1">
              <a:lnSpc>
                <a:spcPct val="120000"/>
              </a:lnSpc>
            </a:pPr>
            <a:r>
              <a:rPr lang="en-US" sz="2000" dirty="0">
                <a:solidFill>
                  <a:srgbClr val="000000"/>
                </a:solidFill>
              </a:rPr>
              <a:t>Security and Controls </a:t>
            </a:r>
          </a:p>
          <a:p>
            <a:pPr>
              <a:lnSpc>
                <a:spcPct val="120000"/>
              </a:lnSpc>
            </a:pP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b="1" dirty="0" smtClean="0">
                <a:solidFill>
                  <a:srgbClr val="000000"/>
                </a:solidFill>
              </a:rPr>
              <a:t>Agenda</a:t>
            </a:r>
          </a:p>
        </p:txBody>
      </p:sp>
      <p:sp>
        <p:nvSpPr>
          <p:cNvPr id="10243" name="Rectangle 3"/>
          <p:cNvSpPr>
            <a:spLocks noGrp="1" noChangeArrowheads="1"/>
          </p:cNvSpPr>
          <p:nvPr>
            <p:ph type="subTitle" sz="quarter" idx="1"/>
          </p:nvPr>
        </p:nvSpPr>
        <p:spPr>
          <a:xfrm>
            <a:off x="161925" y="2134975"/>
            <a:ext cx="8804275" cy="2209800"/>
          </a:xfrm>
        </p:spPr>
        <p:txBody>
          <a:bodyPr/>
          <a:lstStyle/>
          <a:p>
            <a:pPr lvl="1">
              <a:lnSpc>
                <a:spcPct val="120000"/>
              </a:lnSpc>
            </a:pPr>
            <a:r>
              <a:rPr lang="en-US" dirty="0" smtClean="0">
                <a:solidFill>
                  <a:srgbClr val="000000"/>
                </a:solidFill>
              </a:rPr>
              <a:t>Outsourcing of certain activities</a:t>
            </a:r>
          </a:p>
          <a:p>
            <a:pPr lvl="1">
              <a:lnSpc>
                <a:spcPct val="120000"/>
              </a:lnSpc>
            </a:pPr>
            <a:r>
              <a:rPr lang="en-US" dirty="0" smtClean="0">
                <a:solidFill>
                  <a:srgbClr val="000000"/>
                </a:solidFill>
              </a:rPr>
              <a:t>Automation of processes</a:t>
            </a:r>
          </a:p>
        </p:txBody>
      </p:sp>
      <p:pic>
        <p:nvPicPr>
          <p:cNvPr id="4" name="Picture 2"/>
          <p:cNvPicPr>
            <a:picLocks noChangeAspect="1" noChangeArrowheads="1"/>
          </p:cNvPicPr>
          <p:nvPr/>
        </p:nvPicPr>
        <p:blipFill>
          <a:blip r:embed="rId3"/>
          <a:srcRect/>
          <a:stretch>
            <a:fillRect/>
          </a:stretch>
        </p:blipFill>
        <p:spPr bwMode="auto">
          <a:xfrm>
            <a:off x="6953250" y="228600"/>
            <a:ext cx="1733550" cy="1828800"/>
          </a:xfrm>
          <a:prstGeom prst="rect">
            <a:avLst/>
          </a:prstGeom>
          <a:noFill/>
          <a:ln w="9525">
            <a:noFill/>
            <a:miter lim="800000"/>
            <a:headEnd/>
            <a:tailEnd/>
          </a:ln>
          <a:effectLst/>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Taking stock…</a:t>
            </a:r>
          </a:p>
        </p:txBody>
      </p:sp>
      <p:sp>
        <p:nvSpPr>
          <p:cNvPr id="1680387" name="Rectangle 3"/>
          <p:cNvSpPr>
            <a:spLocks noGrp="1" noChangeArrowheads="1"/>
          </p:cNvSpPr>
          <p:nvPr>
            <p:ph type="body" idx="1"/>
          </p:nvPr>
        </p:nvSpPr>
        <p:spPr>
          <a:xfrm>
            <a:off x="160338" y="1363663"/>
            <a:ext cx="8821737" cy="4951412"/>
          </a:xfrm>
        </p:spPr>
        <p:txBody>
          <a:bodyPr/>
          <a:lstStyle/>
          <a:p>
            <a:pPr>
              <a:lnSpc>
                <a:spcPct val="120000"/>
              </a:lnSpc>
              <a:spcBef>
                <a:spcPts val="600"/>
              </a:spcBef>
            </a:pPr>
            <a:r>
              <a:rPr lang="en-US" sz="1600" dirty="0" smtClean="0">
                <a:solidFill>
                  <a:srgbClr val="000000"/>
                </a:solidFill>
              </a:rPr>
              <a:t>Before finalizing the process design, one should look back to ascertain whether all the problem areas identified in the previous stages have been addressed adequately:</a:t>
            </a:r>
          </a:p>
          <a:p>
            <a:pPr lvl="1">
              <a:lnSpc>
                <a:spcPct val="120000"/>
              </a:lnSpc>
              <a:spcBef>
                <a:spcPts val="600"/>
              </a:spcBef>
            </a:pPr>
            <a:r>
              <a:rPr lang="en-US" sz="1600" dirty="0" smtClean="0">
                <a:solidFill>
                  <a:srgbClr val="000000"/>
                </a:solidFill>
              </a:rPr>
              <a:t>Is the new process inline with the vision defined for GPR and overall organization vision?</a:t>
            </a:r>
          </a:p>
          <a:p>
            <a:pPr lvl="1">
              <a:lnSpc>
                <a:spcPct val="120000"/>
              </a:lnSpc>
              <a:spcBef>
                <a:spcPts val="600"/>
              </a:spcBef>
            </a:pPr>
            <a:r>
              <a:rPr lang="en-US" sz="1600" dirty="0" smtClean="0">
                <a:solidFill>
                  <a:srgbClr val="000000"/>
                </a:solidFill>
              </a:rPr>
              <a:t>Does the process design address the service quality parameters that we had set out to achieve?</a:t>
            </a:r>
          </a:p>
          <a:p>
            <a:pPr lvl="1">
              <a:lnSpc>
                <a:spcPct val="120000"/>
              </a:lnSpc>
              <a:spcBef>
                <a:spcPts val="600"/>
              </a:spcBef>
            </a:pPr>
            <a:r>
              <a:rPr lang="en-US" sz="1600" dirty="0" smtClean="0">
                <a:solidFill>
                  <a:srgbClr val="000000"/>
                </a:solidFill>
              </a:rPr>
              <a:t>Does it address the Problems, Issues and Expectations?</a:t>
            </a:r>
          </a:p>
          <a:p>
            <a:pPr lvl="1">
              <a:lnSpc>
                <a:spcPct val="120000"/>
              </a:lnSpc>
              <a:spcBef>
                <a:spcPts val="600"/>
              </a:spcBef>
            </a:pPr>
            <a:r>
              <a:rPr lang="en-US" sz="1600" dirty="0" smtClean="0">
                <a:solidFill>
                  <a:srgbClr val="000000"/>
                </a:solidFill>
              </a:rPr>
              <a:t>Does it address the root causes identified in the cause-effect analysis adequately?</a:t>
            </a:r>
          </a:p>
          <a:p>
            <a:pPr lvl="1">
              <a:lnSpc>
                <a:spcPct val="120000"/>
              </a:lnSpc>
              <a:spcBef>
                <a:spcPts val="600"/>
              </a:spcBef>
            </a:pPr>
            <a:r>
              <a:rPr lang="en-US" sz="1600" dirty="0" smtClean="0">
                <a:solidFill>
                  <a:srgbClr val="000000"/>
                </a:solidFill>
              </a:rPr>
              <a:t>Has the process become less complex, with lesser “waste”?</a:t>
            </a:r>
          </a:p>
          <a:p>
            <a:pPr lvl="1">
              <a:lnSpc>
                <a:spcPct val="120000"/>
              </a:lnSpc>
              <a:spcBef>
                <a:spcPts val="600"/>
              </a:spcBef>
            </a:pPr>
            <a:endParaRPr lang="en-US" sz="1600" dirty="0" smtClean="0">
              <a:solidFill>
                <a:srgbClr val="000000"/>
              </a:solidFill>
            </a:endParaRPr>
          </a:p>
          <a:p>
            <a:pPr>
              <a:lnSpc>
                <a:spcPct val="120000"/>
              </a:lnSpc>
              <a:spcBef>
                <a:spcPts val="600"/>
              </a:spcBef>
            </a:pPr>
            <a:r>
              <a:rPr lang="en-US" sz="1600" dirty="0" smtClean="0">
                <a:solidFill>
                  <a:srgbClr val="000000"/>
                </a:solidFill>
              </a:rPr>
              <a:t>If any of these parameters are not met, the process design should be refined accordingly</a:t>
            </a:r>
            <a:endParaRPr lang="en-US" sz="1600" dirty="0">
              <a:solidFill>
                <a:srgbClr val="000000"/>
              </a:solidFill>
            </a:endParaRPr>
          </a:p>
          <a:p>
            <a:pPr>
              <a:lnSpc>
                <a:spcPct val="120000"/>
              </a:lnSpc>
              <a:spcBef>
                <a:spcPts val="600"/>
              </a:spcBef>
            </a:pPr>
            <a:endParaRPr lang="en-US" sz="1600" dirty="0">
              <a:solidFill>
                <a:srgbClr val="000000"/>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End of Session</a:t>
            </a:r>
            <a:endParaRPr lang="en-US" b="1"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of government process components</a:t>
            </a:r>
          </a:p>
        </p:txBody>
      </p:sp>
      <p:sp>
        <p:nvSpPr>
          <p:cNvPr id="1680387" name="Rectangle 3"/>
          <p:cNvSpPr>
            <a:spLocks noGrp="1" noChangeArrowheads="1"/>
          </p:cNvSpPr>
          <p:nvPr>
            <p:ph type="body" idx="1"/>
          </p:nvPr>
        </p:nvSpPr>
        <p:spPr>
          <a:xfrm>
            <a:off x="160338" y="2986087"/>
            <a:ext cx="8821737" cy="3328987"/>
          </a:xfrm>
        </p:spPr>
        <p:txBody>
          <a:bodyPr/>
          <a:lstStyle/>
          <a:p>
            <a:pPr>
              <a:lnSpc>
                <a:spcPct val="120000"/>
              </a:lnSpc>
            </a:pPr>
            <a:r>
              <a:rPr lang="en-US" sz="1800" dirty="0" smtClean="0">
                <a:solidFill>
                  <a:srgbClr val="000000"/>
                </a:solidFill>
              </a:rPr>
              <a:t>In considering outsourcing, the following questions need to be considered:</a:t>
            </a:r>
          </a:p>
          <a:p>
            <a:pPr lvl="1">
              <a:lnSpc>
                <a:spcPct val="120000"/>
              </a:lnSpc>
            </a:pPr>
            <a:r>
              <a:rPr lang="en-US" dirty="0">
                <a:solidFill>
                  <a:srgbClr val="000000"/>
                </a:solidFill>
              </a:rPr>
              <a:t>Why would you outsource ?</a:t>
            </a:r>
          </a:p>
          <a:p>
            <a:pPr lvl="1">
              <a:lnSpc>
                <a:spcPct val="120000"/>
              </a:lnSpc>
            </a:pPr>
            <a:r>
              <a:rPr lang="en-US" dirty="0">
                <a:solidFill>
                  <a:srgbClr val="000000"/>
                </a:solidFill>
              </a:rPr>
              <a:t>What would you outsource ?</a:t>
            </a:r>
          </a:p>
          <a:p>
            <a:pPr lvl="1">
              <a:lnSpc>
                <a:spcPct val="120000"/>
              </a:lnSpc>
            </a:pPr>
            <a:r>
              <a:rPr lang="en-US" dirty="0">
                <a:solidFill>
                  <a:srgbClr val="000000"/>
                </a:solidFill>
              </a:rPr>
              <a:t>What would you NOT outsource ?</a:t>
            </a:r>
          </a:p>
          <a:p>
            <a:pPr lvl="1">
              <a:lnSpc>
                <a:spcPct val="120000"/>
              </a:lnSpc>
            </a:pPr>
            <a:r>
              <a:rPr lang="en-US" dirty="0">
                <a:solidFill>
                  <a:srgbClr val="000000"/>
                </a:solidFill>
              </a:rPr>
              <a:t>What are some risks of outsourcing ?</a:t>
            </a:r>
          </a:p>
          <a:p>
            <a:pPr>
              <a:lnSpc>
                <a:spcPct val="120000"/>
              </a:lnSpc>
            </a:pP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385763" y="1363663"/>
            <a:ext cx="8358188" cy="1236662"/>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a:lnSpc>
                <a:spcPct val="120000"/>
              </a:lnSpc>
            </a:pPr>
            <a:r>
              <a:rPr lang="en-US" b="1" dirty="0" smtClean="0"/>
              <a:t>Outsourcing</a:t>
            </a:r>
            <a:r>
              <a:rPr lang="en-US" dirty="0" smtClean="0"/>
              <a:t> is an arrangement in which one organization provides services for another organization that were originally provided in-house - services that have usually been regarded as intrinsic to the organization's business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12" dur="500"/>
                                        <p:tgtEl>
                                          <p:spTgt spid="168038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5" dur="500"/>
                                        <p:tgtEl>
                                          <p:spTgt spid="1680387">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8" dur="500"/>
                                        <p:tgtEl>
                                          <p:spTgt spid="1680387">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21" dur="500"/>
                                        <p:tgtEl>
                                          <p:spTgt spid="1680387">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28131"/>
            <a:ext cx="8805862" cy="755650"/>
          </a:xfrm>
        </p:spPr>
        <p:txBody>
          <a:bodyPr/>
          <a:lstStyle/>
          <a:p>
            <a:r>
              <a:rPr lang="en-US" b="1" dirty="0" smtClean="0">
                <a:solidFill>
                  <a:srgbClr val="000000"/>
                </a:solidFill>
              </a:rPr>
              <a:t>Why Outsource?</a:t>
            </a:r>
          </a:p>
        </p:txBody>
      </p:sp>
      <p:sp>
        <p:nvSpPr>
          <p:cNvPr id="1680387" name="Rectangle 3"/>
          <p:cNvSpPr>
            <a:spLocks noGrp="1" noChangeArrowheads="1"/>
          </p:cNvSpPr>
          <p:nvPr>
            <p:ph type="body" idx="1"/>
          </p:nvPr>
        </p:nvSpPr>
        <p:spPr>
          <a:xfrm>
            <a:off x="160338" y="1183781"/>
            <a:ext cx="8821737" cy="4951411"/>
          </a:xfrm>
        </p:spPr>
        <p:txBody>
          <a:bodyPr/>
          <a:lstStyle/>
          <a:p>
            <a:pPr>
              <a:lnSpc>
                <a:spcPct val="120000"/>
              </a:lnSpc>
              <a:spcBef>
                <a:spcPts val="600"/>
              </a:spcBef>
            </a:pPr>
            <a:r>
              <a:rPr lang="en-US" dirty="0" smtClean="0">
                <a:solidFill>
                  <a:srgbClr val="000000"/>
                </a:solidFill>
              </a:rPr>
              <a:t>Government may outsource a process due to the following considerations…</a:t>
            </a:r>
          </a:p>
          <a:p>
            <a:pPr lvl="1">
              <a:lnSpc>
                <a:spcPct val="120000"/>
              </a:lnSpc>
              <a:spcBef>
                <a:spcPts val="600"/>
              </a:spcBef>
            </a:pPr>
            <a:r>
              <a:rPr lang="en-US" sz="2000" dirty="0" smtClean="0">
                <a:solidFill>
                  <a:srgbClr val="000000"/>
                </a:solidFill>
              </a:rPr>
              <a:t>Capacity constraints within the government (skills, manpower, technology etc), which can only be bridged by outsourcing some part of processes</a:t>
            </a:r>
          </a:p>
          <a:p>
            <a:pPr lvl="1">
              <a:lnSpc>
                <a:spcPct val="120000"/>
              </a:lnSpc>
              <a:spcBef>
                <a:spcPts val="600"/>
              </a:spcBef>
            </a:pPr>
            <a:r>
              <a:rPr lang="en-US" sz="2000" dirty="0" smtClean="0">
                <a:solidFill>
                  <a:srgbClr val="000000"/>
                </a:solidFill>
              </a:rPr>
              <a:t>To put in place additional service delivery channels (24*7 channels)</a:t>
            </a:r>
          </a:p>
          <a:p>
            <a:pPr lvl="1">
              <a:lnSpc>
                <a:spcPct val="120000"/>
              </a:lnSpc>
              <a:spcBef>
                <a:spcPts val="600"/>
              </a:spcBef>
            </a:pPr>
            <a:r>
              <a:rPr lang="en-US" sz="2000" dirty="0" smtClean="0">
                <a:solidFill>
                  <a:srgbClr val="000000"/>
                </a:solidFill>
              </a:rPr>
              <a:t>Non value added process steps (collecting forms, data entry etc) can be done with much lower costs to citizen and department if outsourced</a:t>
            </a:r>
          </a:p>
          <a:p>
            <a:pPr lvl="1">
              <a:lnSpc>
                <a:spcPct val="120000"/>
              </a:lnSpc>
              <a:spcBef>
                <a:spcPts val="600"/>
              </a:spcBef>
            </a:pPr>
            <a:r>
              <a:rPr lang="en-US" sz="2000" dirty="0" smtClean="0">
                <a:solidFill>
                  <a:srgbClr val="000000"/>
                </a:solidFill>
              </a:rPr>
              <a:t>Ability to provide better service levels, as it is easier to have formal Service Level Parameters governing the outsourcing relationship..</a:t>
            </a:r>
          </a:p>
          <a:p>
            <a:pPr lvl="1">
              <a:lnSpc>
                <a:spcPct val="120000"/>
              </a:lnSpc>
              <a:spcBef>
                <a:spcPts val="600"/>
              </a:spcBef>
            </a:pPr>
            <a:r>
              <a:rPr lang="en-US" sz="2000" dirty="0" smtClean="0">
                <a:solidFill>
                  <a:srgbClr val="000000"/>
                </a:solidFill>
              </a:rPr>
              <a:t>Improving the 8P’s of service delivery for citizen</a:t>
            </a:r>
          </a:p>
          <a:p>
            <a:pPr lvl="1">
              <a:lnSpc>
                <a:spcPct val="120000"/>
              </a:lnSpc>
              <a:spcBef>
                <a:spcPts val="600"/>
              </a:spcBef>
            </a:pPr>
            <a:r>
              <a:rPr lang="en-US" sz="2000" dirty="0" smtClean="0">
                <a:solidFill>
                  <a:srgbClr val="000000"/>
                </a:solidFill>
              </a:rPr>
              <a:t>Bringing in the focus on professionalism and quality of the private sector..</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a:p>
            <a:pPr>
              <a:lnSpc>
                <a:spcPct val="120000"/>
              </a:lnSpc>
              <a:spcBef>
                <a:spcPts val="600"/>
              </a:spcBef>
            </a:pP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353181"/>
            <a:ext cx="8805862" cy="755650"/>
          </a:xfrm>
        </p:spPr>
        <p:txBody>
          <a:bodyPr/>
          <a:lstStyle/>
          <a:p>
            <a:r>
              <a:rPr lang="en-US" b="1" dirty="0" smtClean="0">
                <a:solidFill>
                  <a:srgbClr val="000000"/>
                </a:solidFill>
              </a:rPr>
              <a:t>What to outsource / What not to outsource?</a:t>
            </a:r>
          </a:p>
        </p:txBody>
      </p:sp>
      <p:sp>
        <p:nvSpPr>
          <p:cNvPr id="1680387" name="Rectangle 3"/>
          <p:cNvSpPr>
            <a:spLocks noGrp="1" noChangeArrowheads="1"/>
          </p:cNvSpPr>
          <p:nvPr>
            <p:ph type="body" idx="1"/>
          </p:nvPr>
        </p:nvSpPr>
        <p:spPr>
          <a:xfrm>
            <a:off x="322263" y="988910"/>
            <a:ext cx="8821737" cy="4951411"/>
          </a:xfrm>
        </p:spPr>
        <p:txBody>
          <a:bodyPr/>
          <a:lstStyle/>
          <a:p>
            <a:pPr>
              <a:lnSpc>
                <a:spcPct val="120000"/>
              </a:lnSpc>
              <a:spcBef>
                <a:spcPts val="600"/>
              </a:spcBef>
            </a:pPr>
            <a:r>
              <a:rPr lang="en-US" sz="1800" dirty="0" smtClean="0">
                <a:solidFill>
                  <a:srgbClr val="000000"/>
                </a:solidFill>
              </a:rPr>
              <a:t>What to outsource?</a:t>
            </a:r>
          </a:p>
          <a:p>
            <a:pPr lvl="1">
              <a:lnSpc>
                <a:spcPct val="120000"/>
              </a:lnSpc>
              <a:spcBef>
                <a:spcPts val="600"/>
              </a:spcBef>
            </a:pPr>
            <a:r>
              <a:rPr lang="en-US" dirty="0" smtClean="0">
                <a:solidFill>
                  <a:srgbClr val="000000"/>
                </a:solidFill>
              </a:rPr>
              <a:t>Non value added, but incidental services like collection of forms, data entry, scanning documents etc</a:t>
            </a:r>
          </a:p>
          <a:p>
            <a:pPr lvl="1">
              <a:lnSpc>
                <a:spcPct val="120000"/>
              </a:lnSpc>
              <a:spcBef>
                <a:spcPts val="600"/>
              </a:spcBef>
            </a:pPr>
            <a:r>
              <a:rPr lang="en-US" dirty="0" smtClean="0">
                <a:solidFill>
                  <a:srgbClr val="000000"/>
                </a:solidFill>
              </a:rPr>
              <a:t>Non-strategic and administrative functions (facilities management, helpdesk support, network management etc)</a:t>
            </a:r>
          </a:p>
          <a:p>
            <a:pPr lvl="1">
              <a:lnSpc>
                <a:spcPct val="120000"/>
              </a:lnSpc>
              <a:spcBef>
                <a:spcPts val="600"/>
              </a:spcBef>
            </a:pPr>
            <a:endParaRPr lang="en-US" dirty="0">
              <a:solidFill>
                <a:srgbClr val="000000"/>
              </a:solidFill>
            </a:endParaRPr>
          </a:p>
          <a:p>
            <a:pPr>
              <a:lnSpc>
                <a:spcPct val="120000"/>
              </a:lnSpc>
              <a:spcBef>
                <a:spcPts val="600"/>
              </a:spcBef>
            </a:pPr>
            <a:r>
              <a:rPr lang="en-US" sz="1800" dirty="0" smtClean="0">
                <a:solidFill>
                  <a:srgbClr val="000000"/>
                </a:solidFill>
              </a:rPr>
              <a:t>What not </a:t>
            </a:r>
            <a:r>
              <a:rPr lang="en-US" sz="1800" dirty="0">
                <a:solidFill>
                  <a:srgbClr val="000000"/>
                </a:solidFill>
              </a:rPr>
              <a:t>to outsource?</a:t>
            </a:r>
          </a:p>
          <a:p>
            <a:pPr lvl="1">
              <a:lnSpc>
                <a:spcPct val="120000"/>
              </a:lnSpc>
              <a:spcBef>
                <a:spcPts val="600"/>
              </a:spcBef>
            </a:pPr>
            <a:r>
              <a:rPr lang="en-US" dirty="0" smtClean="0">
                <a:solidFill>
                  <a:srgbClr val="000000"/>
                </a:solidFill>
              </a:rPr>
              <a:t>Strategic processes / sub processes, which are </a:t>
            </a:r>
          </a:p>
          <a:p>
            <a:pPr lvl="2">
              <a:lnSpc>
                <a:spcPct val="120000"/>
              </a:lnSpc>
              <a:spcBef>
                <a:spcPts val="600"/>
              </a:spcBef>
            </a:pPr>
            <a:r>
              <a:rPr lang="en-US" sz="1800" dirty="0" smtClean="0">
                <a:solidFill>
                  <a:srgbClr val="000000"/>
                </a:solidFill>
              </a:rPr>
              <a:t>e.g.: In the Registration department, scanning of deed for registration and data entry can be done by the outsourcing partner, but the verification of completeness and signing off the registration has to be done by the Sub Registrar…</a:t>
            </a:r>
          </a:p>
          <a:p>
            <a:pPr lvl="1">
              <a:lnSpc>
                <a:spcPct val="120000"/>
              </a:lnSpc>
              <a:spcBef>
                <a:spcPts val="600"/>
              </a:spcBef>
            </a:pPr>
            <a:r>
              <a:rPr lang="en-US" dirty="0" smtClean="0">
                <a:solidFill>
                  <a:srgbClr val="000000"/>
                </a:solidFill>
              </a:rPr>
              <a:t>Services involving confidential data / legal implications..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 Risks and Considerations…</a:t>
            </a:r>
          </a:p>
        </p:txBody>
      </p:sp>
      <p:sp>
        <p:nvSpPr>
          <p:cNvPr id="1680387" name="Rectangle 3"/>
          <p:cNvSpPr>
            <a:spLocks noGrp="1" noChangeArrowheads="1"/>
          </p:cNvSpPr>
          <p:nvPr>
            <p:ph type="body" idx="1"/>
          </p:nvPr>
        </p:nvSpPr>
        <p:spPr>
          <a:xfrm>
            <a:off x="160338" y="1363663"/>
            <a:ext cx="8821737" cy="4951411"/>
          </a:xfrm>
        </p:spPr>
        <p:txBody>
          <a:bodyPr/>
          <a:lstStyle/>
          <a:p>
            <a:pPr>
              <a:lnSpc>
                <a:spcPct val="120000"/>
              </a:lnSpc>
              <a:spcBef>
                <a:spcPts val="600"/>
              </a:spcBef>
            </a:pPr>
            <a:r>
              <a:rPr lang="en-US" sz="1800" dirty="0" smtClean="0">
                <a:solidFill>
                  <a:srgbClr val="000000"/>
                </a:solidFill>
              </a:rPr>
              <a:t>The overall </a:t>
            </a:r>
            <a:r>
              <a:rPr lang="en-US" sz="1800" dirty="0">
                <a:solidFill>
                  <a:srgbClr val="000000"/>
                </a:solidFill>
              </a:rPr>
              <a:t>outsourcing </a:t>
            </a:r>
            <a:r>
              <a:rPr lang="en-US" sz="1800" dirty="0" smtClean="0">
                <a:solidFill>
                  <a:srgbClr val="000000"/>
                </a:solidFill>
              </a:rPr>
              <a:t>approach should address the process related issues that may come up once a process / sub process is outsourced, </a:t>
            </a:r>
            <a:r>
              <a:rPr lang="en-US" sz="1800" dirty="0">
                <a:solidFill>
                  <a:srgbClr val="000000"/>
                </a:solidFill>
              </a:rPr>
              <a:t>and may include:</a:t>
            </a:r>
          </a:p>
          <a:p>
            <a:pPr lvl="1">
              <a:lnSpc>
                <a:spcPct val="120000"/>
              </a:lnSpc>
              <a:spcBef>
                <a:spcPts val="600"/>
              </a:spcBef>
            </a:pPr>
            <a:r>
              <a:rPr lang="en-US" dirty="0" smtClean="0">
                <a:solidFill>
                  <a:srgbClr val="000000"/>
                </a:solidFill>
              </a:rPr>
              <a:t>Definition of inputs </a:t>
            </a:r>
            <a:r>
              <a:rPr lang="en-US" dirty="0">
                <a:solidFill>
                  <a:srgbClr val="000000"/>
                </a:solidFill>
              </a:rPr>
              <a:t>and outputs to and from the outsourced processes</a:t>
            </a:r>
          </a:p>
          <a:p>
            <a:pPr lvl="1">
              <a:lnSpc>
                <a:spcPct val="120000"/>
              </a:lnSpc>
              <a:spcBef>
                <a:spcPts val="600"/>
              </a:spcBef>
            </a:pPr>
            <a:r>
              <a:rPr lang="en-US" dirty="0">
                <a:solidFill>
                  <a:srgbClr val="000000"/>
                </a:solidFill>
              </a:rPr>
              <a:t>Changes to process boundaries</a:t>
            </a:r>
          </a:p>
          <a:p>
            <a:pPr lvl="1">
              <a:lnSpc>
                <a:spcPct val="120000"/>
              </a:lnSpc>
              <a:spcBef>
                <a:spcPts val="600"/>
              </a:spcBef>
            </a:pPr>
            <a:r>
              <a:rPr lang="en-US" dirty="0">
                <a:solidFill>
                  <a:srgbClr val="000000"/>
                </a:solidFill>
              </a:rPr>
              <a:t>Roles and responsibilities for managing the outsourcer relationships</a:t>
            </a:r>
          </a:p>
          <a:p>
            <a:pPr lvl="1">
              <a:lnSpc>
                <a:spcPct val="120000"/>
              </a:lnSpc>
              <a:spcBef>
                <a:spcPts val="600"/>
              </a:spcBef>
            </a:pPr>
            <a:r>
              <a:rPr lang="en-US" dirty="0">
                <a:solidFill>
                  <a:srgbClr val="000000"/>
                </a:solidFill>
              </a:rPr>
              <a:t>Monitoring, reviewing and paying the outsourcer</a:t>
            </a:r>
          </a:p>
          <a:p>
            <a:pPr lvl="1">
              <a:lnSpc>
                <a:spcPct val="120000"/>
              </a:lnSpc>
              <a:spcBef>
                <a:spcPts val="600"/>
              </a:spcBef>
            </a:pPr>
            <a:r>
              <a:rPr lang="en-US" dirty="0">
                <a:solidFill>
                  <a:srgbClr val="000000"/>
                </a:solidFill>
              </a:rPr>
              <a:t>Ongoing changes to outsourced processes</a:t>
            </a:r>
          </a:p>
          <a:p>
            <a:pPr lvl="1">
              <a:lnSpc>
                <a:spcPct val="120000"/>
              </a:lnSpc>
              <a:spcBef>
                <a:spcPts val="600"/>
              </a:spcBef>
            </a:pPr>
            <a:r>
              <a:rPr lang="en-US" dirty="0">
                <a:solidFill>
                  <a:srgbClr val="000000"/>
                </a:solidFill>
              </a:rPr>
              <a:t>Impact of cessation or removal of outsourced </a:t>
            </a:r>
            <a:r>
              <a:rPr lang="en-US" dirty="0" smtClean="0">
                <a:solidFill>
                  <a:srgbClr val="000000"/>
                </a:solidFill>
              </a:rPr>
              <a:t>processes</a:t>
            </a:r>
            <a:endParaRPr lang="en-US" dirty="0">
              <a:solidFill>
                <a:srgbClr val="000000"/>
              </a:solidFill>
            </a:endParaRPr>
          </a:p>
          <a:p>
            <a:pPr>
              <a:lnSpc>
                <a:spcPct val="120000"/>
              </a:lnSpc>
              <a:spcBef>
                <a:spcPts val="600"/>
              </a:spcBef>
            </a:pPr>
            <a:r>
              <a:rPr lang="en-US" sz="1800" dirty="0" smtClean="0">
                <a:solidFill>
                  <a:srgbClr val="000000"/>
                </a:solidFill>
              </a:rPr>
              <a:t>Service Levels for the outsourced services should be defined, and the Service Level Agreement should have penalties / incentives based on non achievement / exceeding of the service levels</a:t>
            </a:r>
            <a:endParaRPr lang="en-US" sz="1800" dirty="0">
              <a:solidFill>
                <a:srgbClr val="000000"/>
              </a:solidFill>
            </a:endParaRPr>
          </a:p>
          <a:p>
            <a:pPr>
              <a:lnSpc>
                <a:spcPct val="120000"/>
              </a:lnSpc>
              <a:spcBef>
                <a:spcPts val="600"/>
              </a:spcBef>
            </a:pPr>
            <a:endParaRPr lang="en-US" sz="1800" dirty="0">
              <a:solidFill>
                <a:srgbClr val="000000"/>
              </a:solidFill>
            </a:endParaRPr>
          </a:p>
          <a:p>
            <a:pPr>
              <a:lnSpc>
                <a:spcPct val="120000"/>
              </a:lnSpc>
              <a:spcBef>
                <a:spcPts val="600"/>
              </a:spcBef>
            </a:pPr>
            <a:endParaRPr lang="en-US" sz="1800" dirty="0">
              <a:solidFill>
                <a:srgbClr val="000000"/>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Outsourcing example: e-</a:t>
            </a:r>
            <a:r>
              <a:rPr lang="en-US" b="1" dirty="0" err="1" smtClean="0">
                <a:solidFill>
                  <a:srgbClr val="000000"/>
                </a:solidFill>
              </a:rPr>
              <a:t>Seva</a:t>
            </a:r>
            <a:endParaRPr lang="en-US" b="1" dirty="0" smtClean="0">
              <a:solidFill>
                <a:srgbClr val="000000"/>
              </a:solidFill>
            </a:endParaRPr>
          </a:p>
        </p:txBody>
      </p:sp>
      <p:sp>
        <p:nvSpPr>
          <p:cNvPr id="1680387" name="Rectangle 3"/>
          <p:cNvSpPr>
            <a:spLocks noGrp="1" noChangeArrowheads="1"/>
          </p:cNvSpPr>
          <p:nvPr>
            <p:ph type="body" idx="4294967295"/>
          </p:nvPr>
        </p:nvSpPr>
        <p:spPr>
          <a:xfrm>
            <a:off x="160338" y="5329237"/>
            <a:ext cx="8661400" cy="985837"/>
          </a:xfrm>
        </p:spPr>
        <p:txBody>
          <a:bodyPr/>
          <a:lstStyle/>
          <a:p>
            <a:pPr>
              <a:lnSpc>
                <a:spcPct val="120000"/>
              </a:lnSpc>
            </a:pPr>
            <a:r>
              <a:rPr lang="en-US" sz="1600" dirty="0" smtClean="0"/>
              <a:t>E-Seva was envisioned by the Government of Andhra Pradesh to be a one stop shop for the delivery of a bouquet of citizen services… </a:t>
            </a:r>
            <a:endParaRPr lang="en-US" sz="1600" dirty="0"/>
          </a:p>
          <a:p>
            <a:pPr>
              <a:lnSpc>
                <a:spcPct val="120000"/>
              </a:lnSpc>
            </a:pPr>
            <a:endParaRPr lang="en-US" sz="1600" dirty="0"/>
          </a:p>
          <a:p>
            <a:pPr>
              <a:lnSpc>
                <a:spcPct val="120000"/>
              </a:lnSpc>
            </a:pPr>
            <a:endParaRPr lang="en-US" sz="1600" dirty="0"/>
          </a:p>
        </p:txBody>
      </p:sp>
      <p:pic>
        <p:nvPicPr>
          <p:cNvPr id="5" name="Rectangle 30720"/>
          <p:cNvPicPr>
            <a:picLocks noChangeAspect="1" noChangeArrowheads="1"/>
          </p:cNvPicPr>
          <p:nvPr/>
        </p:nvPicPr>
        <p:blipFill>
          <a:blip r:embed="rId3"/>
          <a:srcRect l="7143" b="10001"/>
          <a:stretch>
            <a:fillRect/>
          </a:stretch>
        </p:blipFill>
        <p:spPr bwMode="auto">
          <a:xfrm>
            <a:off x="0" y="1752600"/>
            <a:ext cx="9144000" cy="31638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solidFill>
                  <a:srgbClr val="000000"/>
                </a:solidFill>
              </a:rPr>
              <a:t>e</a:t>
            </a:r>
            <a:r>
              <a:rPr lang="en-US" b="1" dirty="0" smtClean="0">
                <a:solidFill>
                  <a:srgbClr val="000000"/>
                </a:solidFill>
              </a:rPr>
              <a:t>-</a:t>
            </a:r>
            <a:r>
              <a:rPr lang="en-US" b="1" dirty="0" err="1" smtClean="0">
                <a:solidFill>
                  <a:srgbClr val="000000"/>
                </a:solidFill>
              </a:rPr>
              <a:t>Seva</a:t>
            </a:r>
            <a:r>
              <a:rPr lang="en-US" b="1" dirty="0" smtClean="0">
                <a:solidFill>
                  <a:srgbClr val="000000"/>
                </a:solidFill>
              </a:rPr>
              <a:t>: Overview</a:t>
            </a:r>
          </a:p>
        </p:txBody>
      </p:sp>
      <p:sp>
        <p:nvSpPr>
          <p:cNvPr id="1680387" name="Rectangle 3"/>
          <p:cNvSpPr>
            <a:spLocks noGrp="1" noChangeArrowheads="1"/>
          </p:cNvSpPr>
          <p:nvPr>
            <p:ph type="body" idx="1"/>
          </p:nvPr>
        </p:nvSpPr>
        <p:spPr>
          <a:xfrm>
            <a:off x="160339" y="1363664"/>
            <a:ext cx="4654550" cy="4951412"/>
          </a:xfrm>
        </p:spPr>
        <p:txBody>
          <a:bodyPr/>
          <a:lstStyle/>
          <a:p>
            <a:pPr marL="342900" lvl="0" indent="-342900" eaLnBrk="0" hangingPunct="0">
              <a:lnSpc>
                <a:spcPct val="110000"/>
              </a:lnSpc>
              <a:spcAft>
                <a:spcPts val="600"/>
              </a:spcAft>
              <a:buSzPct val="90000"/>
            </a:pPr>
            <a:r>
              <a:rPr lang="en-US" sz="1600" dirty="0">
                <a:solidFill>
                  <a:srgbClr val="000000"/>
                </a:solidFill>
              </a:rPr>
              <a:t>One-stop-shop for citizen/ business services</a:t>
            </a:r>
          </a:p>
          <a:p>
            <a:pPr marL="571500" lvl="1" indent="-342900" eaLnBrk="0" hangingPunct="0">
              <a:lnSpc>
                <a:spcPct val="110000"/>
              </a:lnSpc>
              <a:spcAft>
                <a:spcPts val="600"/>
              </a:spcAft>
              <a:buSzPct val="90000"/>
            </a:pPr>
            <a:r>
              <a:rPr lang="en-US" sz="1600" dirty="0">
                <a:solidFill>
                  <a:srgbClr val="000000"/>
                </a:solidFill>
              </a:rPr>
              <a:t>Open 8 am to 8 pm </a:t>
            </a:r>
          </a:p>
          <a:p>
            <a:pPr marL="571500" lvl="1" indent="-342900" eaLnBrk="0" hangingPunct="0">
              <a:lnSpc>
                <a:spcPct val="110000"/>
              </a:lnSpc>
              <a:spcAft>
                <a:spcPts val="600"/>
              </a:spcAft>
              <a:buSzPct val="90000"/>
            </a:pPr>
            <a:r>
              <a:rPr lang="en-US" sz="1600" dirty="0">
                <a:solidFill>
                  <a:srgbClr val="000000"/>
                </a:solidFill>
              </a:rPr>
              <a:t>Open 8 am to 3 pm on Holidays</a:t>
            </a:r>
          </a:p>
          <a:p>
            <a:pPr marL="342900" lvl="0" indent="-342900" eaLnBrk="0" hangingPunct="0">
              <a:lnSpc>
                <a:spcPct val="110000"/>
              </a:lnSpc>
              <a:spcAft>
                <a:spcPts val="600"/>
              </a:spcAft>
              <a:buSzPct val="90000"/>
            </a:pPr>
            <a:r>
              <a:rPr lang="en-US" sz="1600" dirty="0">
                <a:solidFill>
                  <a:srgbClr val="000000"/>
                </a:solidFill>
              </a:rPr>
              <a:t>Over 150 services</a:t>
            </a:r>
          </a:p>
          <a:p>
            <a:pPr marL="571500" lvl="1" indent="-342900" eaLnBrk="0" hangingPunct="0">
              <a:lnSpc>
                <a:spcPct val="110000"/>
              </a:lnSpc>
              <a:spcAft>
                <a:spcPts val="600"/>
              </a:spcAft>
              <a:buSzPct val="90000"/>
            </a:pPr>
            <a:r>
              <a:rPr lang="en-US" sz="1600" dirty="0">
                <a:solidFill>
                  <a:srgbClr val="000000"/>
                </a:solidFill>
              </a:rPr>
              <a:t>Any service at any centre, any counter</a:t>
            </a:r>
          </a:p>
          <a:p>
            <a:pPr marL="571500" lvl="1" indent="-342900" eaLnBrk="0" hangingPunct="0">
              <a:lnSpc>
                <a:spcPct val="110000"/>
              </a:lnSpc>
              <a:spcAft>
                <a:spcPts val="600"/>
              </a:spcAft>
              <a:buSzPct val="90000"/>
            </a:pPr>
            <a:r>
              <a:rPr lang="en-US" sz="1600" dirty="0">
                <a:solidFill>
                  <a:srgbClr val="000000"/>
                </a:solidFill>
              </a:rPr>
              <a:t>G2C, G2B, B2C services</a:t>
            </a:r>
          </a:p>
          <a:p>
            <a:pPr marL="342900" lvl="0" indent="-342900" eaLnBrk="0" hangingPunct="0">
              <a:lnSpc>
                <a:spcPct val="110000"/>
              </a:lnSpc>
              <a:spcAft>
                <a:spcPts val="600"/>
              </a:spcAft>
              <a:buSzPct val="90000"/>
            </a:pPr>
            <a:r>
              <a:rPr lang="en-US" sz="1600" dirty="0">
                <a:solidFill>
                  <a:srgbClr val="000000"/>
                </a:solidFill>
              </a:rPr>
              <a:t>Efficient Service</a:t>
            </a:r>
          </a:p>
          <a:p>
            <a:pPr marL="571500" lvl="1" indent="-342900" eaLnBrk="0" hangingPunct="0">
              <a:lnSpc>
                <a:spcPct val="110000"/>
              </a:lnSpc>
              <a:spcAft>
                <a:spcPts val="600"/>
              </a:spcAft>
              <a:buSzPct val="90000"/>
            </a:pPr>
            <a:r>
              <a:rPr lang="en-US" sz="1600" dirty="0">
                <a:solidFill>
                  <a:srgbClr val="000000"/>
                </a:solidFill>
              </a:rPr>
              <a:t>3 to 5 minutes per transaction on non-peak days</a:t>
            </a:r>
          </a:p>
          <a:p>
            <a:pPr marL="571500" lvl="1" indent="-342900" eaLnBrk="0" hangingPunct="0">
              <a:lnSpc>
                <a:spcPct val="110000"/>
              </a:lnSpc>
              <a:spcAft>
                <a:spcPts val="600"/>
              </a:spcAft>
              <a:buSzPct val="90000"/>
            </a:pPr>
            <a:r>
              <a:rPr lang="en-US" sz="1600" dirty="0">
                <a:solidFill>
                  <a:srgbClr val="000000"/>
                </a:solidFill>
              </a:rPr>
              <a:t>20 to 30 min on peak days in some centres</a:t>
            </a:r>
          </a:p>
          <a:p>
            <a:pPr marL="342900" lvl="0" indent="-342900" eaLnBrk="0" hangingPunct="0">
              <a:lnSpc>
                <a:spcPct val="110000"/>
              </a:lnSpc>
              <a:spcAft>
                <a:spcPts val="600"/>
              </a:spcAft>
              <a:buSzPct val="90000"/>
            </a:pPr>
            <a:r>
              <a:rPr lang="en-US" sz="1600" dirty="0">
                <a:solidFill>
                  <a:srgbClr val="000000"/>
                </a:solidFill>
              </a:rPr>
              <a:t>Good ambience for citizens</a:t>
            </a:r>
          </a:p>
          <a:p>
            <a:pPr marL="571500" lvl="1" indent="-342900" eaLnBrk="0" hangingPunct="0">
              <a:lnSpc>
                <a:spcPct val="110000"/>
              </a:lnSpc>
              <a:spcAft>
                <a:spcPts val="600"/>
              </a:spcAft>
              <a:buSzPct val="90000"/>
            </a:pPr>
            <a:r>
              <a:rPr lang="en-US" sz="1600" dirty="0">
                <a:solidFill>
                  <a:srgbClr val="000000"/>
                </a:solidFill>
              </a:rPr>
              <a:t>No more standing in line</a:t>
            </a:r>
          </a:p>
          <a:p>
            <a:pPr marL="342900" lvl="0" indent="-342900" eaLnBrk="0" hangingPunct="0">
              <a:lnSpc>
                <a:spcPct val="110000"/>
              </a:lnSpc>
              <a:spcAft>
                <a:spcPts val="600"/>
              </a:spcAft>
              <a:buSzPct val="90000"/>
            </a:pPr>
            <a:r>
              <a:rPr lang="en-US" sz="1600" dirty="0">
                <a:solidFill>
                  <a:srgbClr val="000000"/>
                </a:solidFill>
              </a:rPr>
              <a:t>Electronic Queue Management system</a:t>
            </a:r>
          </a:p>
          <a:p>
            <a:pPr marL="342900" lvl="0" indent="-342900" eaLnBrk="0" hangingPunct="0">
              <a:lnSpc>
                <a:spcPct val="110000"/>
              </a:lnSpc>
              <a:spcAft>
                <a:spcPts val="600"/>
              </a:spcAft>
              <a:buSzPct val="90000"/>
            </a:pPr>
            <a:endParaRPr lang="en-US" sz="1600" dirty="0">
              <a:solidFill>
                <a:srgbClr val="000000"/>
              </a:solidFill>
            </a:endParaRPr>
          </a:p>
        </p:txBody>
      </p:sp>
      <p:sp>
        <p:nvSpPr>
          <p:cNvPr id="7" name="Rectangle 3"/>
          <p:cNvSpPr txBox="1">
            <a:spLocks noChangeArrowheads="1"/>
          </p:cNvSpPr>
          <p:nvPr/>
        </p:nvSpPr>
        <p:spPr bwMode="auto">
          <a:xfrm>
            <a:off x="5043488" y="1363664"/>
            <a:ext cx="3743326" cy="300831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r>
              <a:rPr kumimoji="0" lang="en-US" sz="1600" b="0" i="0" u="none" strike="noStrike" kern="0" cap="none" spc="0" normalizeH="0" baseline="0" noProof="0" dirty="0" smtClean="0">
                <a:ln>
                  <a:noFill/>
                </a:ln>
                <a:solidFill>
                  <a:srgbClr val="000000"/>
                </a:solidFill>
                <a:effectLst/>
                <a:uLnTx/>
                <a:uFillTx/>
                <a:latin typeface="+mn-lt"/>
                <a:ea typeface="+mn-ea"/>
                <a:cs typeface="+mn-cs"/>
              </a:rPr>
              <a:t>Services delivered through e-Seva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Payment of Utilities Bills (electricity, water, telephone..)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Receipt of Applications (Passport)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certificates (birth &amp; death, encumbrance)</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Transport department services</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Ticket reservations </a:t>
            </a:r>
          </a:p>
          <a:p>
            <a:pPr marL="571500" lvl="1" indent="-342900" defTabSz="695325" eaLnBrk="0" hangingPunct="0">
              <a:lnSpc>
                <a:spcPct val="110000"/>
              </a:lnSpc>
              <a:spcAft>
                <a:spcPts val="600"/>
              </a:spcAft>
              <a:buFont typeface="Arial" pitchFamily="34" charset="0"/>
              <a:buChar char="−"/>
            </a:pPr>
            <a:r>
              <a:rPr lang="en-US" sz="1600" kern="0" dirty="0" smtClean="0">
                <a:solidFill>
                  <a:srgbClr val="000000"/>
                </a:solidFill>
                <a:latin typeface="+mn-lt"/>
                <a:cs typeface="+mn-cs"/>
              </a:rPr>
              <a:t>Application for Licenses &amp; Permits</a:t>
            </a:r>
            <a:endParaRPr kumimoji="0" lang="en-US" sz="1600" b="0" i="0" u="none" strike="noStrike" kern="0" cap="none" spc="0" normalizeH="0" baseline="0" noProof="0" dirty="0" smtClean="0">
              <a:ln>
                <a:noFill/>
              </a:ln>
              <a:solidFill>
                <a:srgbClr val="000000"/>
              </a:solidFill>
              <a:effectLst/>
              <a:uLnTx/>
              <a:uFillTx/>
              <a:latin typeface="+mn-lt"/>
              <a:cs typeface="+mn-cs"/>
            </a:endParaRPr>
          </a:p>
          <a:p>
            <a:pPr marL="342900" marR="0" lvl="0" indent="-342900" algn="l" defTabSz="695325" rtl="0" eaLnBrk="0" fontAlgn="base" latinLnBrk="0" hangingPunct="0">
              <a:lnSpc>
                <a:spcPct val="110000"/>
              </a:lnSpc>
              <a:spcBef>
                <a:spcPct val="20000"/>
              </a:spcBef>
              <a:spcAft>
                <a:spcPts val="600"/>
              </a:spcAft>
              <a:buClrTx/>
              <a:buSzPct val="90000"/>
              <a:buFont typeface="Arial" pitchFamily="34" charset="0"/>
              <a:buChar char="•"/>
              <a:tabLst/>
              <a:defRPr/>
            </a:pPr>
            <a:endParaRPr kumimoji="0" lang="en-US" sz="16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8" name="Rounded Rectangular Callout 7"/>
          <p:cNvSpPr/>
          <p:nvPr/>
        </p:nvSpPr>
        <p:spPr bwMode="auto">
          <a:xfrm>
            <a:off x="5043488" y="4872037"/>
            <a:ext cx="3486150" cy="1214437"/>
          </a:xfrm>
          <a:prstGeom prst="wedgeRoundRectCallout">
            <a:avLst>
              <a:gd name="adj1" fmla="val -30259"/>
              <a:gd name="adj2" fmla="val -9397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Non-value</a:t>
            </a:r>
            <a:r>
              <a:rPr kumimoji="0" lang="en-GB" sz="1600" b="0" i="0" u="none" strike="noStrike" cap="none" normalizeH="0" dirty="0" smtClean="0">
                <a:ln>
                  <a:noFill/>
                </a:ln>
                <a:solidFill>
                  <a:schemeClr val="folHlink"/>
                </a:solidFill>
                <a:effectLst/>
                <a:latin typeface="Arial" charset="0"/>
                <a:cs typeface="Arial" charset="0"/>
              </a:rPr>
              <a:t> added sub process of application collection shifted to e-Seva centres</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linds(horizontal)">
                                      <p:cBhvr>
                                        <p:cTn id="7" dur="500"/>
                                        <p:tgtEl>
                                          <p:spTgt spid="168038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0" dur="500"/>
                                        <p:tgtEl>
                                          <p:spTgt spid="168038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3" dur="500"/>
                                        <p:tgtEl>
                                          <p:spTgt spid="168038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80387">
                                            <p:txEl>
                                              <p:pRg st="5" end="5"/>
                                            </p:txEl>
                                          </p:spTgt>
                                        </p:tgtEl>
                                        <p:attrNameLst>
                                          <p:attrName>style.visibility</p:attrName>
                                        </p:attrNameLst>
                                      </p:cBhvr>
                                      <p:to>
                                        <p:strVal val="visible"/>
                                      </p:to>
                                    </p:set>
                                    <p:animEffect transition="in" filter="blinds(horizontal)">
                                      <p:cBhvr>
                                        <p:cTn id="24" dur="500"/>
                                        <p:tgtEl>
                                          <p:spTgt spid="168038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9" dur="500"/>
                                        <p:tgtEl>
                                          <p:spTgt spid="1680387">
                                            <p:txEl>
                                              <p:pRg st="6" end="6"/>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32" dur="500"/>
                                        <p:tgtEl>
                                          <p:spTgt spid="1680387">
                                            <p:txEl>
                                              <p:pRg st="7" end="7"/>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35" dur="500"/>
                                        <p:tgtEl>
                                          <p:spTgt spid="1680387">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680387">
                                            <p:txEl>
                                              <p:pRg st="9" end="9"/>
                                            </p:txEl>
                                          </p:spTgt>
                                        </p:tgtEl>
                                        <p:attrNameLst>
                                          <p:attrName>style.visibility</p:attrName>
                                        </p:attrNameLst>
                                      </p:cBhvr>
                                      <p:to>
                                        <p:strVal val="visible"/>
                                      </p:to>
                                    </p:set>
                                    <p:animEffect transition="in" filter="blinds(horizontal)">
                                      <p:cBhvr>
                                        <p:cTn id="40" dur="500"/>
                                        <p:tgtEl>
                                          <p:spTgt spid="1680387">
                                            <p:txEl>
                                              <p:pRg st="9" end="9"/>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80387">
                                            <p:txEl>
                                              <p:pRg st="10" end="10"/>
                                            </p:txEl>
                                          </p:spTgt>
                                        </p:tgtEl>
                                        <p:attrNameLst>
                                          <p:attrName>style.visibility</p:attrName>
                                        </p:attrNameLst>
                                      </p:cBhvr>
                                      <p:to>
                                        <p:strVal val="visible"/>
                                      </p:to>
                                    </p:set>
                                    <p:animEffect transition="in" filter="blinds(horizontal)">
                                      <p:cBhvr>
                                        <p:cTn id="43" dur="500"/>
                                        <p:tgtEl>
                                          <p:spTgt spid="1680387">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680387">
                                            <p:txEl>
                                              <p:pRg st="11" end="11"/>
                                            </p:txEl>
                                          </p:spTgt>
                                        </p:tgtEl>
                                        <p:attrNameLst>
                                          <p:attrName>style.visibility</p:attrName>
                                        </p:attrNameLst>
                                      </p:cBhvr>
                                      <p:to>
                                        <p:strVal val="visible"/>
                                      </p:to>
                                    </p:set>
                                    <p:animEffect transition="in" filter="blinds(horizontal)">
                                      <p:cBhvr>
                                        <p:cTn id="48" dur="500"/>
                                        <p:tgtEl>
                                          <p:spTgt spid="1680387">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linds(horizontal)">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0387" grpId="0" build="p"/>
      <p:bldP spid="7" grpId="0"/>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a:t>e</a:t>
            </a:r>
            <a:r>
              <a:rPr lang="en-US" b="1" dirty="0" smtClean="0"/>
              <a:t>-</a:t>
            </a:r>
            <a:r>
              <a:rPr lang="en-US" b="1" dirty="0" err="1" smtClean="0"/>
              <a:t>Seva</a:t>
            </a:r>
            <a:r>
              <a:rPr lang="en-US" b="1" dirty="0" smtClean="0"/>
              <a:t>: Benefits</a:t>
            </a:r>
          </a:p>
        </p:txBody>
      </p:sp>
      <p:sp>
        <p:nvSpPr>
          <p:cNvPr id="1680387" name="Rectangle 3"/>
          <p:cNvSpPr>
            <a:spLocks noGrp="1" noChangeArrowheads="1"/>
          </p:cNvSpPr>
          <p:nvPr>
            <p:ph type="body" idx="1"/>
          </p:nvPr>
        </p:nvSpPr>
        <p:spPr>
          <a:xfrm>
            <a:off x="160338" y="5224307"/>
            <a:ext cx="8569325" cy="985838"/>
          </a:xfrm>
        </p:spPr>
        <p:txBody>
          <a:bodyPr/>
          <a:lstStyle/>
          <a:p>
            <a:pPr marL="342900" lvl="0" indent="-342900" eaLnBrk="0" hangingPunct="0">
              <a:lnSpc>
                <a:spcPct val="110000"/>
              </a:lnSpc>
              <a:spcAft>
                <a:spcPts val="600"/>
              </a:spcAft>
              <a:buSzPct val="90000"/>
            </a:pPr>
            <a:r>
              <a:rPr lang="en-US" sz="1600" dirty="0" smtClean="0">
                <a:solidFill>
                  <a:srgbClr val="000000"/>
                </a:solidFill>
              </a:rPr>
              <a:t>Departments now have more time to concentrate on value added tasks</a:t>
            </a:r>
          </a:p>
          <a:p>
            <a:pPr marL="342900" lvl="0" indent="-342900" eaLnBrk="0" hangingPunct="0">
              <a:lnSpc>
                <a:spcPct val="110000"/>
              </a:lnSpc>
              <a:spcAft>
                <a:spcPts val="600"/>
              </a:spcAft>
              <a:buSzPct val="90000"/>
            </a:pPr>
            <a:r>
              <a:rPr lang="en-US" sz="1600" dirty="0" smtClean="0">
                <a:solidFill>
                  <a:srgbClr val="000000"/>
                </a:solidFill>
              </a:rPr>
              <a:t>Cost of services have come down because of aggregation of services and resulting economies of scale</a:t>
            </a:r>
            <a:endParaRPr lang="en-US" sz="1600" dirty="0">
              <a:solidFill>
                <a:srgbClr val="000000"/>
              </a:solidFill>
            </a:endParaRPr>
          </a:p>
        </p:txBody>
      </p:sp>
      <p:pic>
        <p:nvPicPr>
          <p:cNvPr id="10" name="Shape 32768"/>
          <p:cNvPicPr>
            <a:picLocks noChangeAspect="1" noChangeArrowheads="1"/>
          </p:cNvPicPr>
          <p:nvPr/>
        </p:nvPicPr>
        <p:blipFill>
          <a:blip r:embed="rId3"/>
          <a:srcRect/>
          <a:stretch>
            <a:fillRect/>
          </a:stretch>
        </p:blipFill>
        <p:spPr bwMode="auto">
          <a:xfrm>
            <a:off x="571497" y="1363663"/>
            <a:ext cx="3811657" cy="3343275"/>
          </a:xfrm>
          <a:prstGeom prst="rect">
            <a:avLst/>
          </a:prstGeom>
          <a:noFill/>
          <a:ln w="9525">
            <a:noFill/>
            <a:miter lim="800000"/>
            <a:headEnd/>
            <a:tailEnd/>
          </a:ln>
          <a:effectLst/>
        </p:spPr>
      </p:pic>
      <p:pic>
        <p:nvPicPr>
          <p:cNvPr id="11" name="Rectangle 33792"/>
          <p:cNvPicPr>
            <a:picLocks noChangeAspect="1" noChangeArrowheads="1"/>
          </p:cNvPicPr>
          <p:nvPr/>
        </p:nvPicPr>
        <p:blipFill>
          <a:blip r:embed="rId4"/>
          <a:srcRect/>
          <a:stretch>
            <a:fillRect/>
          </a:stretch>
        </p:blipFill>
        <p:spPr bwMode="auto">
          <a:xfrm>
            <a:off x="4724400" y="1363664"/>
            <a:ext cx="4005263" cy="3343274"/>
          </a:xfrm>
          <a:prstGeom prst="rect">
            <a:avLst/>
          </a:prstGeom>
          <a:solidFill>
            <a:srgbClr val="800000">
              <a:alpha val="50195"/>
            </a:srgbClr>
          </a:solidFill>
          <a:ln w="9525">
            <a:noFill/>
            <a:miter lim="800000"/>
            <a:headEnd/>
            <a:tailEnd/>
          </a:ln>
        </p:spPr>
      </p:pic>
      <p:sp>
        <p:nvSpPr>
          <p:cNvPr id="12" name="TextBox 11"/>
          <p:cNvSpPr txBox="1"/>
          <p:nvPr/>
        </p:nvSpPr>
        <p:spPr>
          <a:xfrm>
            <a:off x="1700221" y="4772020"/>
            <a:ext cx="1028700" cy="338554"/>
          </a:xfrm>
          <a:prstGeom prst="rect">
            <a:avLst/>
          </a:prstGeom>
          <a:noFill/>
        </p:spPr>
        <p:txBody>
          <a:bodyPr wrap="square" rtlCol="0">
            <a:spAutoFit/>
          </a:bodyPr>
          <a:lstStyle/>
          <a:p>
            <a:r>
              <a:rPr lang="en-GB" sz="1600" dirty="0" smtClean="0"/>
              <a:t>Before</a:t>
            </a:r>
            <a:endParaRPr lang="en-GB" sz="1600" dirty="0"/>
          </a:p>
        </p:txBody>
      </p:sp>
      <p:sp>
        <p:nvSpPr>
          <p:cNvPr id="13" name="TextBox 12"/>
          <p:cNvSpPr txBox="1"/>
          <p:nvPr/>
        </p:nvSpPr>
        <p:spPr>
          <a:xfrm>
            <a:off x="6010275" y="4772020"/>
            <a:ext cx="1028700" cy="338554"/>
          </a:xfrm>
          <a:prstGeom prst="rect">
            <a:avLst/>
          </a:prstGeom>
          <a:noFill/>
        </p:spPr>
        <p:txBody>
          <a:bodyPr wrap="square" rtlCol="0">
            <a:spAutoFit/>
          </a:bodyPr>
          <a:lstStyle/>
          <a:p>
            <a:r>
              <a:rPr lang="en-GB" sz="1600" dirty="0" smtClean="0"/>
              <a:t>After</a:t>
            </a:r>
            <a:endParaRPr lang="en-GB" sz="1600"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tb4_onscreen_v2.1">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11093</TotalTime>
  <Words>1793</Words>
  <Application>Microsoft Office PowerPoint</Application>
  <PresentationFormat>On-screen Show (4:3)</PresentationFormat>
  <Paragraphs>240</Paragraphs>
  <Slides>21</Slides>
  <Notes>21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tb4_onscreen_v2.1</vt:lpstr>
      <vt:lpstr>1_PwC</vt:lpstr>
      <vt:lpstr>PowerPoint Presentation</vt:lpstr>
      <vt:lpstr>Agenda</vt:lpstr>
      <vt:lpstr>Outsourcing of government process components</vt:lpstr>
      <vt:lpstr>Why Outsource?</vt:lpstr>
      <vt:lpstr>What to outsource / What not to outsource?</vt:lpstr>
      <vt:lpstr>Outsourcing – Risks and Considerations…</vt:lpstr>
      <vt:lpstr>Outsourcing example: e-Seva</vt:lpstr>
      <vt:lpstr>e-Seva: Overview</vt:lpstr>
      <vt:lpstr>e-Seva: Benefits</vt:lpstr>
      <vt:lpstr>Outsourcing: Passport Seva example (1 of 3)</vt:lpstr>
      <vt:lpstr>Outsourcing: Passport Seva example (2 of 3)</vt:lpstr>
      <vt:lpstr>Outsourcing: Passport Seva example (3 of 3)</vt:lpstr>
      <vt:lpstr>Replacing / Automating processes</vt:lpstr>
      <vt:lpstr>Some considerations before automating processes</vt:lpstr>
      <vt:lpstr>Bid Evaluation in e-Procurement - Automation example (G2G)  </vt:lpstr>
      <vt:lpstr>Problems with manual bid evaluation</vt:lpstr>
      <vt:lpstr>Scenario under e-Procurement</vt:lpstr>
      <vt:lpstr>Technology aids in Process Re-design</vt:lpstr>
      <vt:lpstr>Documenting the process design</vt:lpstr>
      <vt:lpstr>Taking stock…</vt:lpstr>
      <vt:lpstr>End of Session</vt:lpstr>
    </vt:vector>
  </TitlesOfParts>
  <Company>PricewaterhouseCoopers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
  <cp:lastModifiedBy>Nisg</cp:lastModifiedBy>
  <cp:revision>867</cp:revision>
  <dcterms:created xsi:type="dcterms:W3CDTF">2005-05-17T08:46:34Z</dcterms:created>
  <dcterms:modified xsi:type="dcterms:W3CDTF">2012-04-10T07:19:56Z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